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1" r:id="rId3"/>
  </p:sldMasterIdLst>
  <p:sldIdLst>
    <p:sldId id="263" r:id="rId4"/>
    <p:sldId id="264" r:id="rId5"/>
    <p:sldId id="265" r:id="rId6"/>
    <p:sldId id="266" r:id="rId7"/>
    <p:sldId id="268" r:id="rId8"/>
    <p:sldId id="269" r:id="rId9"/>
    <p:sldId id="281" r:id="rId10"/>
    <p:sldId id="270" r:id="rId11"/>
    <p:sldId id="282" r:id="rId12"/>
    <p:sldId id="297" r:id="rId13"/>
    <p:sldId id="285" r:id="rId14"/>
    <p:sldId id="289" r:id="rId15"/>
    <p:sldId id="293" r:id="rId16"/>
    <p:sldId id="284" r:id="rId17"/>
    <p:sldId id="296" r:id="rId18"/>
    <p:sldId id="286" r:id="rId19"/>
    <p:sldId id="287" r:id="rId20"/>
    <p:sldId id="298" r:id="rId21"/>
    <p:sldId id="272" r:id="rId22"/>
    <p:sldId id="290" r:id="rId23"/>
    <p:sldId id="294" r:id="rId24"/>
    <p:sldId id="295" r:id="rId25"/>
    <p:sldId id="299" r:id="rId26"/>
    <p:sldId id="276" r:id="rId27"/>
    <p:sldId id="267" r:id="rId28"/>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04" autoAdjust="0"/>
  </p:normalViewPr>
  <p:slideViewPr>
    <p:cSldViewPr showGuides="1">
      <p:cViewPr varScale="1">
        <p:scale>
          <a:sx n="95" d="100"/>
          <a:sy n="95" d="100"/>
        </p:scale>
        <p:origin x="72" y="1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4751851" y="548680"/>
            <a:ext cx="6913364" cy="4536504"/>
          </a:xfrm>
          <a:prstGeom prst="rect">
            <a:avLst/>
          </a:prstGeom>
        </p:spPr>
        <p:txBody>
          <a:bodyPr anchor="ctr" anchorCtr="0"/>
          <a:lstStyle>
            <a:lvl1pPr marL="0" indent="0">
              <a:buNone/>
              <a:defRPr sz="3600" b="1">
                <a:solidFill>
                  <a:schemeClr val="bg1"/>
                </a:solidFill>
                <a:latin typeface="Century Gothic" panose="020B0502020202020204" pitchFamily="34" charset="0"/>
              </a:defRPr>
            </a:lvl1pPr>
          </a:lstStyle>
          <a:p>
            <a:pPr lvl="0"/>
            <a:r>
              <a:rPr lang="it-IT" dirty="0"/>
              <a:t>Fare clic per inserire </a:t>
            </a:r>
          </a:p>
          <a:p>
            <a:pPr lvl="0"/>
            <a:r>
              <a:rPr lang="it-IT" dirty="0"/>
              <a:t>il titolo della presentazione</a:t>
            </a:r>
          </a:p>
        </p:txBody>
      </p:sp>
      <p:sp>
        <p:nvSpPr>
          <p:cNvPr id="6" name="Segnaposto testo 5"/>
          <p:cNvSpPr>
            <a:spLocks noGrp="1"/>
          </p:cNvSpPr>
          <p:nvPr>
            <p:ph type="body" sz="quarter" idx="11" hasCustomPrompt="1"/>
          </p:nvPr>
        </p:nvSpPr>
        <p:spPr>
          <a:xfrm>
            <a:off x="4751917" y="5379814"/>
            <a:ext cx="7008283" cy="425450"/>
          </a:xfrm>
          <a:prstGeom prst="rect">
            <a:avLst/>
          </a:prstGeom>
        </p:spPr>
        <p:txBody>
          <a:bodyPr/>
          <a:lstStyle>
            <a:lvl1pPr marL="0" indent="0">
              <a:buNone/>
              <a:defRPr sz="2400" b="1">
                <a:solidFill>
                  <a:schemeClr val="bg1"/>
                </a:solidFill>
                <a:latin typeface="Century Gothic" panose="020B0502020202020204" pitchFamily="34" charset="0"/>
              </a:defRPr>
            </a:lvl1pPr>
          </a:lstStyle>
          <a:p>
            <a:pPr lvl="0"/>
            <a:r>
              <a:rPr lang="it-IT" dirty="0"/>
              <a:t>Nome Cognome</a:t>
            </a:r>
          </a:p>
        </p:txBody>
      </p:sp>
      <p:sp>
        <p:nvSpPr>
          <p:cNvPr id="8" name="Segnaposto testo 7"/>
          <p:cNvSpPr>
            <a:spLocks noGrp="1"/>
          </p:cNvSpPr>
          <p:nvPr>
            <p:ph type="body" sz="quarter" idx="12" hasCustomPrompt="1"/>
          </p:nvPr>
        </p:nvSpPr>
        <p:spPr>
          <a:xfrm>
            <a:off x="4751918" y="5877942"/>
            <a:ext cx="7105649" cy="791418"/>
          </a:xfrm>
          <a:prstGeom prst="rect">
            <a:avLst/>
          </a:prstGeom>
        </p:spPr>
        <p:txBody>
          <a:bodyPr/>
          <a:lstStyle>
            <a:lvl1pPr marL="0" indent="0">
              <a:buNone/>
              <a:defRPr sz="2000" baseline="0">
                <a:solidFill>
                  <a:schemeClr val="bg1"/>
                </a:solidFill>
                <a:latin typeface="Century Gothic" panose="020B0502020202020204" pitchFamily="34" charset="0"/>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960812"/>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Century Gothic" panose="020B0502020202020204" pitchFamily="34" charset="0"/>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5"/>
            <a:ext cx="11233149" cy="4608413"/>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6" y="2781300"/>
            <a:ext cx="10369551" cy="3024188"/>
          </a:xfrm>
          <a:prstGeom prst="rect">
            <a:avLst/>
          </a:prstGeom>
        </p:spPr>
        <p:txBody>
          <a:bodyPr/>
          <a:lstStyle>
            <a:lvl1pPr marL="0" indent="0">
              <a:buNone/>
              <a:defRPr sz="1800" baseline="0">
                <a:latin typeface="Century Gothic" panose="020B0502020202020204" pitchFamily="34" charset="0"/>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4" y="1700809"/>
            <a:ext cx="9122833" cy="4105275"/>
          </a:xfrm>
          <a:prstGeom prst="rect">
            <a:avLst/>
          </a:prstGeom>
        </p:spPr>
        <p:txBody>
          <a:bodyPr/>
          <a:lstStyle>
            <a:lvl1pPr marL="0" indent="0">
              <a:buNone/>
              <a:defRPr sz="1800">
                <a:latin typeface="Century Gothic" panose="020B0502020202020204" pitchFamily="34" charset="0"/>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487488" y="2780928"/>
            <a:ext cx="9217024" cy="432370"/>
          </a:xfrm>
          <a:prstGeom prst="rect">
            <a:avLst/>
          </a:prstGeom>
        </p:spPr>
        <p:txBody>
          <a:bodyPr/>
          <a:lstStyle>
            <a:lvl1pPr marL="0" indent="0" algn="ctr">
              <a:buFontTx/>
              <a:buNone/>
              <a:defRPr sz="2000" b="1">
                <a:solidFill>
                  <a:schemeClr val="bg1"/>
                </a:solidFill>
                <a:latin typeface="Century Gothic" panose="020B0502020202020204" pitchFamily="34" charset="0"/>
              </a:defRPr>
            </a:lvl1pPr>
          </a:lstStyle>
          <a:p>
            <a:pPr lvl="0"/>
            <a:r>
              <a:rPr lang="it-IT" dirty="0"/>
              <a:t>Nome Cognome</a:t>
            </a:r>
          </a:p>
        </p:txBody>
      </p:sp>
      <p:sp>
        <p:nvSpPr>
          <p:cNvPr id="13" name="Segnaposto testo 12"/>
          <p:cNvSpPr>
            <a:spLocks noGrp="1"/>
          </p:cNvSpPr>
          <p:nvPr>
            <p:ph type="body" sz="quarter" idx="11" hasCustomPrompt="1"/>
          </p:nvPr>
        </p:nvSpPr>
        <p:spPr>
          <a:xfrm>
            <a:off x="1439483" y="3573017"/>
            <a:ext cx="9313035" cy="936103"/>
          </a:xfrm>
          <a:prstGeom prst="rect">
            <a:avLst/>
          </a:prstGeom>
        </p:spPr>
        <p:txBody>
          <a:bodyPr/>
          <a:lstStyle>
            <a:lvl1pPr marL="0" indent="0" algn="ctr">
              <a:buFontTx/>
              <a:buNone/>
              <a:defRPr sz="1600">
                <a:solidFill>
                  <a:schemeClr val="bg1"/>
                </a:solidFill>
                <a:latin typeface="Century Gothic" panose="020B0502020202020204" pitchFamily="34" charset="0"/>
              </a:defRPr>
            </a:lvl1pPr>
          </a:lstStyle>
          <a:p>
            <a:pPr lvl="0"/>
            <a:r>
              <a:rPr lang="it-IT" dirty="0"/>
              <a:t>Struttura</a:t>
            </a:r>
          </a:p>
        </p:txBody>
      </p:sp>
      <p:sp>
        <p:nvSpPr>
          <p:cNvPr id="16" name="Segnaposto testo 15"/>
          <p:cNvSpPr>
            <a:spLocks noGrp="1"/>
          </p:cNvSpPr>
          <p:nvPr>
            <p:ph type="body" sz="quarter" idx="12" hasCustomPrompt="1"/>
          </p:nvPr>
        </p:nvSpPr>
        <p:spPr>
          <a:xfrm>
            <a:off x="1390651" y="4725144"/>
            <a:ext cx="9410700" cy="1440160"/>
          </a:xfrm>
          <a:prstGeom prst="rect">
            <a:avLst/>
          </a:prstGeom>
        </p:spPr>
        <p:txBody>
          <a:bodyPr/>
          <a:lstStyle>
            <a:lvl1pPr marL="0" indent="0" algn="ctr">
              <a:buFontTx/>
              <a:buNone/>
              <a:defRPr sz="1300" b="0">
                <a:solidFill>
                  <a:schemeClr val="bg1"/>
                </a:solidFill>
                <a:latin typeface="Century Gothic" panose="020B0502020202020204" pitchFamily="34" charset="0"/>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ttangolo 8"/>
          <p:cNvSpPr/>
          <p:nvPr userDrawn="1"/>
        </p:nvSpPr>
        <p:spPr>
          <a:xfrm>
            <a:off x="0" y="0"/>
            <a:ext cx="12192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pic>
        <p:nvPicPr>
          <p:cNvPr id="10" name="Immagin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2715" y="1700808"/>
            <a:ext cx="2538989" cy="2538989"/>
          </a:xfrm>
          <a:prstGeom prst="rect">
            <a:avLst/>
          </a:prstGeom>
        </p:spPr>
      </p:pic>
      <p:cxnSp>
        <p:nvCxnSpPr>
          <p:cNvPr id="12" name="Connettore 1 11"/>
          <p:cNvCxnSpPr/>
          <p:nvPr userDrawn="1"/>
        </p:nvCxnSpPr>
        <p:spPr>
          <a:xfrm>
            <a:off x="4367808" y="188640"/>
            <a:ext cx="0" cy="64087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ttangolo 7"/>
          <p:cNvSpPr/>
          <p:nvPr userDrawn="1"/>
        </p:nvSpPr>
        <p:spPr>
          <a:xfrm>
            <a:off x="8773683" y="6173407"/>
            <a:ext cx="3215680" cy="54868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pic>
        <p:nvPicPr>
          <p:cNvPr id="9" name="Immagine 8"/>
          <p:cNvPicPr>
            <a:picLocks noChangeAspect="1"/>
          </p:cNvPicPr>
          <p:nvPr userDrawn="1"/>
        </p:nvPicPr>
        <p:blipFill rotWithShape="1">
          <a:blip r:embed="rId6" cstate="print">
            <a:extLst>
              <a:ext uri="{28A0092B-C50C-407E-A947-70E740481C1C}">
                <a14:useLocalDpi xmlns:a14="http://schemas.microsoft.com/office/drawing/2010/main" val="0"/>
              </a:ext>
            </a:extLst>
          </a:blip>
          <a:stretch/>
        </p:blipFill>
        <p:spPr>
          <a:xfrm>
            <a:off x="9416972" y="6165304"/>
            <a:ext cx="2007620" cy="548666"/>
          </a:xfrm>
          <a:prstGeom prst="rect">
            <a:avLst/>
          </a:prstGeom>
        </p:spPr>
      </p:pic>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ttangolo 6"/>
          <p:cNvSpPr/>
          <p:nvPr userDrawn="1"/>
        </p:nvSpPr>
        <p:spPr>
          <a:xfrm>
            <a:off x="0" y="0"/>
            <a:ext cx="12192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pic>
        <p:nvPicPr>
          <p:cNvPr id="8" name="Immagin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26505" y="116632"/>
            <a:ext cx="2538989" cy="2538989"/>
          </a:xfrm>
          <a:prstGeom prst="rect">
            <a:avLst/>
          </a:prstGeom>
        </p:spPr>
      </p:pic>
      <p:sp>
        <p:nvSpPr>
          <p:cNvPr id="9" name="CasellaDiTesto 8"/>
          <p:cNvSpPr txBox="1"/>
          <p:nvPr userDrawn="1"/>
        </p:nvSpPr>
        <p:spPr>
          <a:xfrm>
            <a:off x="4175787" y="6453336"/>
            <a:ext cx="3840427" cy="338554"/>
          </a:xfrm>
          <a:prstGeom prst="rect">
            <a:avLst/>
          </a:prstGeom>
          <a:noFill/>
        </p:spPr>
        <p:txBody>
          <a:bodyPr wrap="square" rtlCol="0">
            <a:spAutoFit/>
          </a:bodyPr>
          <a:lstStyle/>
          <a:p>
            <a:pPr algn="ctr"/>
            <a:r>
              <a:rPr lang="it-IT" sz="1600" dirty="0">
                <a:solidFill>
                  <a:schemeClr val="bg1"/>
                </a:solidFill>
              </a:rPr>
              <a:t>www.unibo.it</a:t>
            </a:r>
          </a:p>
        </p:txBody>
      </p:sp>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mailto:rs292@cam.ac.uk" TargetMode="External"/><Relationship Id="rId2" Type="http://schemas.openxmlformats.org/officeDocument/2006/relationships/hyperlink" Target="mailto:roberto.scazzieri@unibo.it"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mailto:roberto.scazzieri@unibo.i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err="1"/>
              <a:t>Tasks</a:t>
            </a:r>
            <a:r>
              <a:rPr lang="it-IT" dirty="0"/>
              <a:t>, Production, and </a:t>
            </a:r>
            <a:r>
              <a:rPr lang="it-IT" dirty="0" err="1"/>
              <a:t>Structural</a:t>
            </a:r>
            <a:r>
              <a:rPr lang="it-IT" dirty="0"/>
              <a:t> Dynamics</a:t>
            </a:r>
          </a:p>
          <a:p>
            <a:endParaRPr lang="it-IT" dirty="0"/>
          </a:p>
          <a:p>
            <a:endParaRPr lang="it-IT" dirty="0"/>
          </a:p>
        </p:txBody>
      </p:sp>
      <p:sp>
        <p:nvSpPr>
          <p:cNvPr id="3" name="Segnaposto testo 2"/>
          <p:cNvSpPr>
            <a:spLocks noGrp="1"/>
          </p:cNvSpPr>
          <p:nvPr>
            <p:ph type="body" sz="quarter" idx="11"/>
          </p:nvPr>
        </p:nvSpPr>
        <p:spPr>
          <a:xfrm>
            <a:off x="4751917" y="2996952"/>
            <a:ext cx="7008283" cy="2808312"/>
          </a:xfrm>
        </p:spPr>
        <p:txBody>
          <a:bodyPr/>
          <a:lstStyle/>
          <a:p>
            <a:r>
              <a:rPr lang="it-IT" dirty="0"/>
              <a:t>Roberto Scazzieri</a:t>
            </a:r>
          </a:p>
          <a:p>
            <a:endParaRPr lang="it-IT" sz="2000" dirty="0"/>
          </a:p>
          <a:p>
            <a:r>
              <a:rPr lang="it-IT" sz="2000" dirty="0"/>
              <a:t>Dipartimento di Scienze Economiche</a:t>
            </a:r>
          </a:p>
          <a:p>
            <a:r>
              <a:rPr lang="it-IT" sz="2000" dirty="0"/>
              <a:t>Università di Bologna</a:t>
            </a:r>
          </a:p>
          <a:p>
            <a:r>
              <a:rPr lang="it-IT" sz="2000" dirty="0"/>
              <a:t>Accademia Nazionale dei Lincei</a:t>
            </a:r>
          </a:p>
        </p:txBody>
      </p:sp>
      <p:sp>
        <p:nvSpPr>
          <p:cNvPr id="4" name="Segnaposto testo 3"/>
          <p:cNvSpPr>
            <a:spLocks noGrp="1"/>
          </p:cNvSpPr>
          <p:nvPr>
            <p:ph type="body" sz="quarter" idx="12"/>
          </p:nvPr>
        </p:nvSpPr>
        <p:spPr/>
        <p:txBody>
          <a:bodyPr/>
          <a:lstStyle/>
          <a:p>
            <a:r>
              <a:rPr lang="it-IT" dirty="0"/>
              <a:t>Società Italiana degli Economisti</a:t>
            </a:r>
          </a:p>
          <a:p>
            <a:r>
              <a:rPr lang="it-IT" dirty="0"/>
              <a:t>59th </a:t>
            </a:r>
            <a:r>
              <a:rPr lang="it-IT" dirty="0" err="1"/>
              <a:t>Annual</a:t>
            </a:r>
            <a:r>
              <a:rPr lang="it-IT" dirty="0"/>
              <a:t> </a:t>
            </a:r>
            <a:r>
              <a:rPr lang="it-IT" dirty="0" err="1"/>
              <a:t>Scientific</a:t>
            </a:r>
            <a:r>
              <a:rPr lang="it-IT" dirty="0"/>
              <a:t> Meeting</a:t>
            </a:r>
          </a:p>
          <a:p>
            <a:endParaRPr lang="it-IT" dirty="0"/>
          </a:p>
        </p:txBody>
      </p:sp>
    </p:spTree>
    <p:extLst>
      <p:ext uri="{BB962C8B-B14F-4D97-AF65-F5344CB8AC3E}">
        <p14:creationId xmlns:p14="http://schemas.microsoft.com/office/powerpoint/2010/main" val="308523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latin typeface="Times New Roman" panose="02020603050405020304" pitchFamily="18" charset="0"/>
                <a:cs typeface="Times New Roman" panose="02020603050405020304" pitchFamily="18" charset="0"/>
              </a:rPr>
              <a:t>The production system as complex system</a:t>
            </a:r>
          </a:p>
        </p:txBody>
      </p:sp>
      <p:sp>
        <p:nvSpPr>
          <p:cNvPr id="3" name="Text Placeholder 2"/>
          <p:cNvSpPr>
            <a:spLocks noGrp="1"/>
          </p:cNvSpPr>
          <p:nvPr>
            <p:ph type="body" sz="quarter" idx="11"/>
          </p:nvPr>
        </p:nvSpPr>
        <p:spPr>
          <a:xfrm>
            <a:off x="623392" y="1556792"/>
            <a:ext cx="11233149" cy="4608413"/>
          </a:xfrm>
        </p:spPr>
        <p:txBody>
          <a:bodyPr/>
          <a:lstStyle/>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task </a:t>
            </a:r>
            <a:r>
              <a:rPr lang="it-IT" dirty="0" err="1">
                <a:latin typeface="Times New Roman" panose="02020603050405020304" pitchFamily="18" charset="0"/>
                <a:cs typeface="Times New Roman" panose="02020603050405020304" pitchFamily="18" charset="0"/>
              </a:rPr>
              <a:t>subsystem</a:t>
            </a:r>
            <a:r>
              <a:rPr lang="it-IT" dirty="0">
                <a:latin typeface="Times New Roman" panose="02020603050405020304" pitchFamily="18" charset="0"/>
                <a:cs typeface="Times New Roman" panose="02020603050405020304" pitchFamily="18" charset="0"/>
              </a:rPr>
              <a:t> </a:t>
            </a:r>
          </a:p>
          <a:p>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agents                                                       agent </a:t>
            </a:r>
            <a:r>
              <a:rPr lang="it-IT" dirty="0" err="1">
                <a:latin typeface="Times New Roman" panose="02020603050405020304" pitchFamily="18" charset="0"/>
                <a:cs typeface="Times New Roman" panose="02020603050405020304" pitchFamily="18" charset="0"/>
              </a:rPr>
              <a:t>subsystem</a:t>
            </a:r>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transformation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subsystem</a:t>
            </a:r>
            <a:r>
              <a:rPr lang="it-IT" dirty="0">
                <a:latin typeface="Times New Roman" panose="02020603050405020304" pitchFamily="18" charset="0"/>
                <a:cs typeface="Times New Roman" panose="02020603050405020304" pitchFamily="18" charset="0"/>
              </a:rPr>
              <a:t>    </a:t>
            </a:r>
          </a:p>
          <a:p>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and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architecture</a:t>
            </a:r>
            <a:r>
              <a:rPr lang="it-IT" dirty="0">
                <a:latin typeface="Times New Roman" panose="02020603050405020304" pitchFamily="18" charset="0"/>
                <a:cs typeface="Times New Roman" panose="02020603050405020304" pitchFamily="18" charset="0"/>
              </a:rPr>
              <a:t> for the production system?</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t>
            </a:r>
            <a:r>
              <a:rPr lang="it-IT" dirty="0" err="1">
                <a:latin typeface="Times New Roman" panose="02020603050405020304" pitchFamily="18" charset="0"/>
                <a:cs typeface="Times New Roman" panose="02020603050405020304" pitchFamily="18" charset="0"/>
              </a:rPr>
              <a:t>See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also</a:t>
            </a:r>
            <a:r>
              <a:rPr lang="it-IT" dirty="0">
                <a:latin typeface="Times New Roman" panose="02020603050405020304" pitchFamily="18" charset="0"/>
                <a:cs typeface="Times New Roman" panose="02020603050405020304" pitchFamily="18" charset="0"/>
              </a:rPr>
              <a:t> Ayres, 1988, Scazzieri, 1993) </a:t>
            </a:r>
          </a:p>
          <a:p>
            <a:endParaRPr lang="it-IT" dirty="0">
              <a:solidFill>
                <a:srgbClr val="C00000"/>
              </a:solidFill>
              <a:latin typeface="Times New Roman" panose="02020603050405020304" pitchFamily="18" charset="0"/>
              <a:cs typeface="Times New Roman" panose="02020603050405020304" pitchFamily="18" charset="0"/>
            </a:endParaRPr>
          </a:p>
          <a:p>
            <a:endParaRPr lang="it-IT" dirty="0">
              <a:solidFill>
                <a:srgbClr val="C00000"/>
              </a:solidFill>
              <a:latin typeface="Times New Roman" panose="02020603050405020304" pitchFamily="18" charset="0"/>
              <a:cs typeface="Times New Roman" panose="02020603050405020304" pitchFamily="18" charset="0"/>
            </a:endParaRPr>
          </a:p>
          <a:p>
            <a:endParaRPr lang="en-GB" dirty="0"/>
          </a:p>
        </p:txBody>
      </p:sp>
      <p:sp>
        <p:nvSpPr>
          <p:cNvPr id="4" name="Freccia a destra 4">
            <a:extLst>
              <a:ext uri="{FF2B5EF4-FFF2-40B4-BE49-F238E27FC236}">
                <a16:creationId xmlns:a16="http://schemas.microsoft.com/office/drawing/2014/main" id="{DD817CBA-D9B4-4CF0-9129-BDC1A3D4E9EB}"/>
              </a:ext>
            </a:extLst>
          </p:cNvPr>
          <p:cNvSpPr/>
          <p:nvPr/>
        </p:nvSpPr>
        <p:spPr>
          <a:xfrm>
            <a:off x="5060535" y="1929933"/>
            <a:ext cx="792000" cy="3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5">
            <a:extLst>
              <a:ext uri="{FF2B5EF4-FFF2-40B4-BE49-F238E27FC236}">
                <a16:creationId xmlns:a16="http://schemas.microsoft.com/office/drawing/2014/main" id="{31584055-CC63-49CB-A137-36B6CA93679B}"/>
              </a:ext>
            </a:extLst>
          </p:cNvPr>
          <p:cNvSpPr/>
          <p:nvPr/>
        </p:nvSpPr>
        <p:spPr>
          <a:xfrm>
            <a:off x="5087888" y="2261921"/>
            <a:ext cx="792000" cy="3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6">
            <a:extLst>
              <a:ext uri="{FF2B5EF4-FFF2-40B4-BE49-F238E27FC236}">
                <a16:creationId xmlns:a16="http://schemas.microsoft.com/office/drawing/2014/main" id="{E36F7693-521A-43D8-98EE-5B4AC7AC2259}"/>
              </a:ext>
            </a:extLst>
          </p:cNvPr>
          <p:cNvSpPr/>
          <p:nvPr/>
        </p:nvSpPr>
        <p:spPr>
          <a:xfrm>
            <a:off x="5087888" y="2601898"/>
            <a:ext cx="792000" cy="3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3">
            <a:extLst>
              <a:ext uri="{FF2B5EF4-FFF2-40B4-BE49-F238E27FC236}">
                <a16:creationId xmlns:a16="http://schemas.microsoft.com/office/drawing/2014/main" id="{F589596C-0369-43D1-A003-738F5B0D88D9}"/>
              </a:ext>
            </a:extLst>
          </p:cNvPr>
          <p:cNvSpPr/>
          <p:nvPr/>
        </p:nvSpPr>
        <p:spPr>
          <a:xfrm>
            <a:off x="6239966" y="2924944"/>
            <a:ext cx="792000" cy="3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78683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5A376E1-1AA1-49E5-A67C-7BF058A5DA5E}"/>
              </a:ext>
            </a:extLst>
          </p:cNvPr>
          <p:cNvSpPr>
            <a:spLocks noGrp="1"/>
          </p:cNvSpPr>
          <p:nvPr>
            <p:ph type="body" sz="quarter" idx="10"/>
          </p:nvPr>
        </p:nvSpPr>
        <p:spPr/>
        <p:txBody>
          <a:bodyPr/>
          <a:lstStyle/>
          <a:p>
            <a:r>
              <a:rPr lang="en-GB" dirty="0">
                <a:latin typeface="Times New Roman" panose="02020603050405020304" pitchFamily="18" charset="0"/>
                <a:cs typeface="Times New Roman" panose="02020603050405020304" pitchFamily="18" charset="0"/>
              </a:rPr>
              <a:t>The production system as complex system</a:t>
            </a:r>
          </a:p>
          <a:p>
            <a:endParaRPr lang="it-IT" dirty="0"/>
          </a:p>
        </p:txBody>
      </p:sp>
      <p:sp>
        <p:nvSpPr>
          <p:cNvPr id="3" name="Segnaposto testo 2">
            <a:extLst>
              <a:ext uri="{FF2B5EF4-FFF2-40B4-BE49-F238E27FC236}">
                <a16:creationId xmlns:a16="http://schemas.microsoft.com/office/drawing/2014/main" id="{EEC74B57-B2C0-40DC-AFA9-EC7F013AD3CD}"/>
              </a:ext>
            </a:extLst>
          </p:cNvPr>
          <p:cNvSpPr>
            <a:spLocks noGrp="1"/>
          </p:cNvSpPr>
          <p:nvPr>
            <p:ph type="body" sz="quarter" idx="11"/>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Form of productive organization: </a:t>
            </a:r>
            <a:r>
              <a:rPr lang="en-US" dirty="0">
                <a:latin typeface="Times New Roman" panose="02020603050405020304" pitchFamily="18" charset="0"/>
                <a:cs typeface="Times New Roman" panose="02020603050405020304" pitchFamily="18" charset="0"/>
              </a:rPr>
              <a:t>the coordination mode </a:t>
            </a:r>
            <a:r>
              <a:rPr lang="en-US" i="1" dirty="0">
                <a:latin typeface="Times New Roman" panose="02020603050405020304" pitchFamily="18" charset="0"/>
                <a:cs typeface="Times New Roman" panose="02020603050405020304" pitchFamily="18" charset="0"/>
              </a:rPr>
              <a:t>within</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across</a:t>
            </a:r>
            <a:r>
              <a:rPr lang="en-US" dirty="0">
                <a:latin typeface="Times New Roman" panose="02020603050405020304" pitchFamily="18" charset="0"/>
                <a:cs typeface="Times New Roman" panose="02020603050405020304" pitchFamily="18" charset="0"/>
              </a:rPr>
              <a:t> the task subsystem, the agent subsystem and the transformation subsystem (in manufacturing activity, this would be a </a:t>
            </a:r>
            <a:r>
              <a:rPr lang="en-US" i="1" dirty="0">
                <a:latin typeface="Times New Roman" panose="02020603050405020304" pitchFamily="18" charset="0"/>
                <a:cs typeface="Times New Roman" panose="02020603050405020304" pitchFamily="18" charset="0"/>
              </a:rPr>
              <a:t>manufacturing regime</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Levels of aggregation: </a:t>
            </a:r>
            <a:r>
              <a:rPr lang="en-US" dirty="0">
                <a:latin typeface="Times New Roman" panose="02020603050405020304" pitchFamily="18" charset="0"/>
                <a:cs typeface="Times New Roman" panose="02020603050405020304" pitchFamily="18" charset="0"/>
              </a:rPr>
              <a:t>task subsystems, agent subsystems and transformation subsystems may develop at </a:t>
            </a:r>
            <a:r>
              <a:rPr lang="en-US" i="1" dirty="0">
                <a:latin typeface="Times New Roman" panose="02020603050405020304" pitchFamily="18" charset="0"/>
                <a:cs typeface="Times New Roman" panose="02020603050405020304" pitchFamily="18" charset="0"/>
              </a:rPr>
              <a:t>different   </a:t>
            </a:r>
          </a:p>
          <a:p>
            <a:r>
              <a:rPr lang="en-US" i="1" dirty="0">
                <a:latin typeface="Times New Roman" panose="02020603050405020304" pitchFamily="18" charset="0"/>
                <a:cs typeface="Times New Roman" panose="02020603050405020304" pitchFamily="18" charset="0"/>
              </a:rPr>
              <a:t>      levels of aggregation </a:t>
            </a:r>
            <a:r>
              <a:rPr lang="en-US" dirty="0">
                <a:latin typeface="Times New Roman" panose="02020603050405020304" pitchFamily="18" charset="0"/>
                <a:cs typeface="Times New Roman" panose="02020603050405020304" pitchFamily="18" charset="0"/>
              </a:rPr>
              <a:t>(for example at the level of individual establishments, industrial sectors, or ‘integrated’  </a:t>
            </a:r>
          </a:p>
          <a:p>
            <a:r>
              <a:rPr lang="en-US" dirty="0">
                <a:latin typeface="Times New Roman" panose="02020603050405020304" pitchFamily="18" charset="0"/>
                <a:cs typeface="Times New Roman" panose="02020603050405020304" pitchFamily="18" charset="0"/>
              </a:rPr>
              <a:t>      economic systems)</a:t>
            </a:r>
          </a:p>
          <a:p>
            <a:endParaRPr lang="en-US" dirty="0">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Coordination modes: </a:t>
            </a:r>
            <a:r>
              <a:rPr lang="en-US" dirty="0">
                <a:latin typeface="Times New Roman" panose="02020603050405020304" pitchFamily="18" charset="0"/>
                <a:cs typeface="Times New Roman" panose="02020603050405020304" pitchFamily="18" charset="0"/>
              </a:rPr>
              <a:t> they are not necessarily consistent </a:t>
            </a:r>
            <a:r>
              <a:rPr lang="en-US" i="1" dirty="0">
                <a:latin typeface="Times New Roman" panose="02020603050405020304" pitchFamily="18" charset="0"/>
                <a:cs typeface="Times New Roman" panose="02020603050405020304" pitchFamily="18" charset="0"/>
              </a:rPr>
              <a:t>across </a:t>
            </a:r>
            <a:r>
              <a:rPr lang="en-US" dirty="0">
                <a:latin typeface="Times New Roman" panose="02020603050405020304" pitchFamily="18" charset="0"/>
                <a:cs typeface="Times New Roman" panose="02020603050405020304" pitchFamily="18" charset="0"/>
              </a:rPr>
              <a:t>subsystems and </a:t>
            </a:r>
            <a:r>
              <a:rPr lang="en-US" i="1" dirty="0">
                <a:latin typeface="Times New Roman" panose="02020603050405020304" pitchFamily="18" charset="0"/>
                <a:cs typeface="Times New Roman" panose="02020603050405020304" pitchFamily="18" charset="0"/>
              </a:rPr>
              <a:t>across</a:t>
            </a:r>
            <a:r>
              <a:rPr lang="en-US" dirty="0">
                <a:latin typeface="Times New Roman" panose="02020603050405020304" pitchFamily="18" charset="0"/>
                <a:cs typeface="Times New Roman" panose="02020603050405020304" pitchFamily="18" charset="0"/>
              </a:rPr>
              <a:t> levels of aggregation</a:t>
            </a:r>
          </a:p>
        </p:txBody>
      </p:sp>
    </p:spTree>
    <p:extLst>
      <p:ext uri="{BB962C8B-B14F-4D97-AF65-F5344CB8AC3E}">
        <p14:creationId xmlns:p14="http://schemas.microsoft.com/office/powerpoint/2010/main" val="2083788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latin typeface="Times New Roman" panose="02020603050405020304" pitchFamily="18" charset="0"/>
                <a:cs typeface="Times New Roman" panose="02020603050405020304" pitchFamily="18" charset="0"/>
              </a:rPr>
              <a:t>A first approach to system building in the production domain:</a:t>
            </a:r>
          </a:p>
          <a:p>
            <a:r>
              <a:rPr lang="en-GB" dirty="0">
                <a:latin typeface="Times New Roman" panose="02020603050405020304" pitchFamily="18" charset="0"/>
                <a:cs typeface="Times New Roman" panose="02020603050405020304" pitchFamily="18" charset="0"/>
              </a:rPr>
              <a:t> the Quesnay heritage</a:t>
            </a:r>
          </a:p>
        </p:txBody>
      </p:sp>
      <p:sp>
        <p:nvSpPr>
          <p:cNvPr id="3" name="Text Placeholder 2"/>
          <p:cNvSpPr>
            <a:spLocks noGrp="1"/>
          </p:cNvSpPr>
          <p:nvPr>
            <p:ph type="body" sz="quarter" idx="11"/>
          </p:nvPr>
        </p:nvSpPr>
        <p:spPr>
          <a:xfrm>
            <a:off x="469625" y="1412776"/>
            <a:ext cx="11233149" cy="4608413"/>
          </a:xfrm>
        </p:spPr>
        <p:txBody>
          <a:bodyPr/>
          <a:lstStyle/>
          <a:p>
            <a:r>
              <a:rPr lang="en-GB" dirty="0">
                <a:solidFill>
                  <a:srgbClr val="FF0000"/>
                </a:solidFill>
                <a:latin typeface="Times New Roman" panose="02020603050405020304" pitchFamily="18" charset="0"/>
                <a:cs typeface="Times New Roman" panose="02020603050405020304" pitchFamily="18" charset="0"/>
              </a:rPr>
              <a:t>Material transformations, product flows, and interdependence: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dirty="0" err="1">
                <a:solidFill>
                  <a:srgbClr val="FF0000"/>
                </a:solidFill>
                <a:latin typeface="Times New Roman" panose="02020603050405020304" pitchFamily="18" charset="0"/>
                <a:cs typeface="Times New Roman" panose="02020603050405020304" pitchFamily="18" charset="0"/>
              </a:rPr>
              <a:t>Horizontal</a:t>
            </a:r>
            <a:r>
              <a:rPr lang="it-IT" dirty="0">
                <a:solidFill>
                  <a:srgbClr val="FF0000"/>
                </a:solidFill>
                <a:latin typeface="Times New Roman" panose="02020603050405020304" pitchFamily="18" charset="0"/>
                <a:cs typeface="Times New Roman" panose="02020603050405020304" pitchFamily="18" charset="0"/>
              </a:rPr>
              <a:t> approach: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circular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economies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viability</a:t>
            </a:r>
            <a:r>
              <a:rPr lang="it-IT" dirty="0">
                <a:latin typeface="Times New Roman" panose="02020603050405020304" pitchFamily="18" charset="0"/>
                <a:cs typeface="Times New Roman" panose="02020603050405020304" pitchFamily="18" charset="0"/>
              </a:rPr>
              <a:t> condition  (</a:t>
            </a:r>
            <a:r>
              <a:rPr lang="it-IT" dirty="0" err="1">
                <a:latin typeface="Times New Roman" panose="02020603050405020304" pitchFamily="18" charset="0"/>
                <a:cs typeface="Times New Roman" panose="02020603050405020304" pitchFamily="18" charset="0"/>
              </a:rPr>
              <a:t>Hawkins</a:t>
            </a:r>
            <a:r>
              <a:rPr lang="it-IT" dirty="0">
                <a:latin typeface="Times New Roman" panose="02020603050405020304" pitchFamily="18" charset="0"/>
                <a:cs typeface="Times New Roman" panose="02020603050405020304" pitchFamily="18" charset="0"/>
              </a:rPr>
              <a:t>-Simon)</a:t>
            </a:r>
          </a:p>
          <a:p>
            <a:endParaRPr lang="it-IT" dirty="0">
              <a:latin typeface="Times New Roman" panose="02020603050405020304" pitchFamily="18" charset="0"/>
              <a:cs typeface="Times New Roman" panose="02020603050405020304" pitchFamily="18" charset="0"/>
            </a:endParaRPr>
          </a:p>
          <a:p>
            <a:r>
              <a:rPr lang="it-IT" dirty="0">
                <a:solidFill>
                  <a:srgbClr val="FF0000"/>
                </a:solidFill>
                <a:latin typeface="Times New Roman" panose="02020603050405020304" pitchFamily="18" charset="0"/>
                <a:cs typeface="Times New Roman" panose="02020603050405020304" pitchFamily="18" charset="0"/>
              </a:rPr>
              <a:t>Vertical approach:                            </a:t>
            </a:r>
            <a:r>
              <a:rPr lang="it-IT" dirty="0" err="1">
                <a:latin typeface="Times New Roman" panose="02020603050405020304" pitchFamily="18" charset="0"/>
                <a:cs typeface="Times New Roman" panose="02020603050405020304" pitchFamily="18" charset="0"/>
              </a:rPr>
              <a:t>vertical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economies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macroeconomic</a:t>
            </a:r>
            <a:r>
              <a:rPr lang="it-IT" dirty="0">
                <a:latin typeface="Times New Roman" panose="02020603050405020304" pitchFamily="18" charset="0"/>
                <a:cs typeface="Times New Roman" panose="02020603050405020304" pitchFamily="18" charset="0"/>
              </a:rPr>
              <a:t> condition (</a:t>
            </a:r>
            <a:r>
              <a:rPr lang="it-IT" dirty="0" err="1">
                <a:latin typeface="Times New Roman" panose="02020603050405020304" pitchFamily="18" charset="0"/>
                <a:cs typeface="Times New Roman" panose="02020603050405020304" pitchFamily="18" charset="0"/>
              </a:rPr>
              <a:t>Pasinetti</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From the </a:t>
            </a:r>
            <a:r>
              <a:rPr lang="it-IT" dirty="0" err="1">
                <a:latin typeface="Times New Roman" panose="02020603050405020304" pitchFamily="18" charset="0"/>
                <a:cs typeface="Times New Roman" panose="02020603050405020304" pitchFamily="18" charset="0"/>
              </a:rPr>
              <a:t>horizontal</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vertical</a:t>
            </a:r>
            <a:r>
              <a:rPr lang="it-IT" dirty="0">
                <a:latin typeface="Times New Roman" panose="02020603050405020304" pitchFamily="18" charset="0"/>
                <a:cs typeface="Times New Roman" panose="02020603050405020304" pitchFamily="18" charset="0"/>
              </a:rPr>
              <a:t> approach </a:t>
            </a:r>
            <a:r>
              <a:rPr lang="it-IT" i="1" dirty="0">
                <a:latin typeface="Times New Roman" panose="02020603050405020304" pitchFamily="18" charset="0"/>
                <a:cs typeface="Times New Roman" panose="02020603050405020304" pitchFamily="18" charset="0"/>
              </a:rPr>
              <a:t>and back</a:t>
            </a:r>
            <a:r>
              <a:rPr lang="it-IT" dirty="0">
                <a:latin typeface="Times New Roman" panose="02020603050405020304" pitchFamily="18" charset="0"/>
                <a:cs typeface="Times New Roman" panose="02020603050405020304" pitchFamily="18" charset="0"/>
              </a:rPr>
              <a:t>:</a:t>
            </a:r>
          </a:p>
          <a:p>
            <a:pPr>
              <a:spcBef>
                <a:spcPts val="1800"/>
              </a:spcBef>
            </a:pPr>
            <a:endParaRPr lang="it-IT" dirty="0">
              <a:latin typeface="Times New Roman" panose="02020603050405020304" pitchFamily="18" charset="0"/>
              <a:cs typeface="Times New Roman" panose="02020603050405020304" pitchFamily="18" charset="0"/>
            </a:endParaRPr>
          </a:p>
          <a:p>
            <a:r>
              <a:rPr lang="it-IT" b="1" i="1" dirty="0">
                <a:latin typeface="Times New Roman" panose="02020603050405020304" pitchFamily="18" charset="0"/>
                <a:ea typeface="Verdana" panose="020B0604030504040204" pitchFamily="34" charset="0"/>
                <a:cs typeface="Times New Roman" panose="02020603050405020304" pitchFamily="18" charset="0"/>
              </a:rPr>
              <a:t>l </a:t>
            </a:r>
            <a:r>
              <a:rPr lang="it-IT" dirty="0"/>
              <a:t>(</a:t>
            </a:r>
            <a:r>
              <a:rPr lang="it-IT" b="1" dirty="0"/>
              <a:t>I</a:t>
            </a:r>
            <a:r>
              <a:rPr lang="it-IT" dirty="0"/>
              <a:t> - </a:t>
            </a:r>
            <a:r>
              <a:rPr lang="it-IT" b="1" dirty="0"/>
              <a:t>A</a:t>
            </a:r>
            <a:r>
              <a:rPr lang="it-IT" dirty="0"/>
              <a:t>)</a:t>
            </a:r>
            <a:r>
              <a:rPr lang="it-IT" baseline="30000" dirty="0"/>
              <a:t> -1</a:t>
            </a:r>
            <a:r>
              <a:rPr lang="it-IT" dirty="0"/>
              <a:t> =</a:t>
            </a:r>
            <a:r>
              <a:rPr lang="it-IT" b="1" dirty="0"/>
              <a:t> v</a:t>
            </a:r>
            <a:r>
              <a:rPr lang="it-IT" dirty="0"/>
              <a:t> = [</a:t>
            </a:r>
            <a:r>
              <a:rPr lang="it-IT" i="1" dirty="0"/>
              <a:t>v</a:t>
            </a:r>
            <a:r>
              <a:rPr lang="it-IT" i="1" baseline="-25000" dirty="0"/>
              <a:t>i</a:t>
            </a:r>
            <a:r>
              <a:rPr lang="it-IT" dirty="0"/>
              <a:t>]       </a:t>
            </a:r>
            <a:r>
              <a:rPr lang="it-IT" i="1" dirty="0"/>
              <a:t>i = 1 ,…, k</a:t>
            </a:r>
            <a:endParaRPr lang="it-IT" dirty="0"/>
          </a:p>
          <a:p>
            <a:r>
              <a:rPr lang="it-IT" dirty="0"/>
              <a:t>                                                                                                             </a:t>
            </a:r>
          </a:p>
          <a:p>
            <a:r>
              <a:rPr lang="en-GB" b="1" dirty="0"/>
              <a:t>A</a:t>
            </a:r>
            <a:r>
              <a:rPr lang="en-GB" dirty="0"/>
              <a:t> (</a:t>
            </a:r>
            <a:r>
              <a:rPr lang="en-GB" b="1" dirty="0"/>
              <a:t>I</a:t>
            </a:r>
            <a:r>
              <a:rPr lang="en-GB" dirty="0"/>
              <a:t> - </a:t>
            </a:r>
            <a:r>
              <a:rPr lang="en-GB" b="1" dirty="0"/>
              <a:t>A</a:t>
            </a:r>
            <a:r>
              <a:rPr lang="en-GB" dirty="0"/>
              <a:t>) </a:t>
            </a:r>
            <a:r>
              <a:rPr lang="en-GB" baseline="30000" dirty="0"/>
              <a:t>-1 </a:t>
            </a:r>
            <a:r>
              <a:rPr lang="en-GB" dirty="0"/>
              <a:t>= </a:t>
            </a:r>
            <a:r>
              <a:rPr lang="en-GB" b="1" dirty="0"/>
              <a:t>H</a:t>
            </a:r>
            <a:r>
              <a:rPr lang="en-GB" dirty="0"/>
              <a:t> = [</a:t>
            </a:r>
            <a:r>
              <a:rPr lang="en-GB" b="1" dirty="0"/>
              <a:t>h</a:t>
            </a:r>
            <a:r>
              <a:rPr lang="en-GB" i="1" baseline="-25000" dirty="0"/>
              <a:t>i</a:t>
            </a:r>
            <a:r>
              <a:rPr lang="en-GB" dirty="0"/>
              <a:t>]      </a:t>
            </a:r>
            <a:r>
              <a:rPr lang="en-GB" i="1" dirty="0" err="1"/>
              <a:t>i</a:t>
            </a:r>
            <a:r>
              <a:rPr lang="en-GB" i="1" dirty="0"/>
              <a:t> = 1, …, k</a:t>
            </a:r>
            <a:endParaRPr lang="it-IT" dirty="0"/>
          </a:p>
          <a:p>
            <a:endParaRPr lang="it-IT"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
        <p:nvSpPr>
          <p:cNvPr id="6" name="Freccia a destra 5">
            <a:extLst>
              <a:ext uri="{FF2B5EF4-FFF2-40B4-BE49-F238E27FC236}">
                <a16:creationId xmlns:a16="http://schemas.microsoft.com/office/drawing/2014/main" id="{395C0AB4-D15C-47DA-8EF3-F0376D77459A}"/>
              </a:ext>
            </a:extLst>
          </p:cNvPr>
          <p:cNvSpPr/>
          <p:nvPr/>
        </p:nvSpPr>
        <p:spPr>
          <a:xfrm>
            <a:off x="2639616" y="2142685"/>
            <a:ext cx="978408" cy="3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4A17A4DA-A8C5-403D-B6EB-E03A6B73A190}"/>
              </a:ext>
            </a:extLst>
          </p:cNvPr>
          <p:cNvSpPr/>
          <p:nvPr/>
        </p:nvSpPr>
        <p:spPr>
          <a:xfrm>
            <a:off x="5951984" y="2162492"/>
            <a:ext cx="978408" cy="396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a:extLst>
              <a:ext uri="{FF2B5EF4-FFF2-40B4-BE49-F238E27FC236}">
                <a16:creationId xmlns:a16="http://schemas.microsoft.com/office/drawing/2014/main" id="{977D9BAA-F1DA-450F-BD7E-DDCC92C76FA8}"/>
              </a:ext>
            </a:extLst>
          </p:cNvPr>
          <p:cNvSpPr/>
          <p:nvPr/>
        </p:nvSpPr>
        <p:spPr>
          <a:xfrm>
            <a:off x="2639616" y="2787935"/>
            <a:ext cx="978408" cy="396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9">
            <a:extLst>
              <a:ext uri="{FF2B5EF4-FFF2-40B4-BE49-F238E27FC236}">
                <a16:creationId xmlns:a16="http://schemas.microsoft.com/office/drawing/2014/main" id="{5885705F-8E0F-49B7-8DE4-E27B22C9A4F4}"/>
              </a:ext>
            </a:extLst>
          </p:cNvPr>
          <p:cNvSpPr/>
          <p:nvPr/>
        </p:nvSpPr>
        <p:spPr>
          <a:xfrm>
            <a:off x="5951984" y="2702507"/>
            <a:ext cx="978408" cy="43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8391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5014470D-DBD4-4C3D-ADD9-CAB57AC478BD}"/>
              </a:ext>
            </a:extLst>
          </p:cNvPr>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From the </a:t>
            </a:r>
            <a:r>
              <a:rPr lang="it-IT" dirty="0" err="1">
                <a:latin typeface="Times New Roman" panose="02020603050405020304" pitchFamily="18" charset="0"/>
                <a:cs typeface="Times New Roman" panose="02020603050405020304" pitchFamily="18" charset="0"/>
              </a:rPr>
              <a:t>horizontal</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vertical</a:t>
            </a:r>
            <a:r>
              <a:rPr lang="it-IT" dirty="0">
                <a:latin typeface="Times New Roman" panose="02020603050405020304" pitchFamily="18" charset="0"/>
                <a:cs typeface="Times New Roman" panose="02020603050405020304" pitchFamily="18" charset="0"/>
              </a:rPr>
              <a:t> approach and back</a:t>
            </a:r>
          </a:p>
        </p:txBody>
      </p:sp>
      <p:sp>
        <p:nvSpPr>
          <p:cNvPr id="3" name="Segnaposto testo 2">
            <a:extLst>
              <a:ext uri="{FF2B5EF4-FFF2-40B4-BE49-F238E27FC236}">
                <a16:creationId xmlns:a16="http://schemas.microsoft.com/office/drawing/2014/main" id="{8851AB6E-FC65-4502-B085-0D15A9FF5CAB}"/>
              </a:ext>
            </a:extLst>
          </p:cNvPr>
          <p:cNvSpPr>
            <a:spLocks noGrp="1"/>
          </p:cNvSpPr>
          <p:nvPr>
            <p:ph type="body" sz="quarter" idx="11"/>
          </p:nvPr>
        </p:nvSpPr>
        <p:spPr/>
        <p:txBody>
          <a:bodyPr/>
          <a:lstStyle/>
          <a:p>
            <a:endParaRPr lang="it-IT" b="1" i="1" dirty="0">
              <a:latin typeface="Times New Roman" panose="02020603050405020304" pitchFamily="18" charset="0"/>
              <a:cs typeface="Times New Roman" panose="02020603050405020304" pitchFamily="18" charset="0"/>
            </a:endParaRPr>
          </a:p>
          <a:p>
            <a:r>
              <a:rPr lang="it-IT" b="1" i="1" dirty="0">
                <a:latin typeface="Times New Roman" panose="02020603050405020304" pitchFamily="18" charset="0"/>
                <a:cs typeface="Times New Roman" panose="02020603050405020304" pitchFamily="18" charset="0"/>
              </a:rPr>
              <a:t>l</a:t>
            </a:r>
            <a:r>
              <a:rPr lang="it-IT" b="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b="1" dirty="0">
                <a:latin typeface="Times New Roman" panose="02020603050405020304" pitchFamily="18" charset="0"/>
                <a:cs typeface="Times New Roman" panose="02020603050405020304" pitchFamily="18" charset="0"/>
              </a:rPr>
              <a:t>I</a:t>
            </a:r>
            <a:r>
              <a:rPr lang="it-IT" dirty="0">
                <a:latin typeface="Times New Roman" panose="02020603050405020304" pitchFamily="18" charset="0"/>
                <a:cs typeface="Times New Roman" panose="02020603050405020304" pitchFamily="18" charset="0"/>
              </a:rPr>
              <a:t> - </a:t>
            </a:r>
            <a:r>
              <a:rPr lang="it-IT" b="1" dirty="0">
                <a:latin typeface="Times New Roman" panose="02020603050405020304" pitchFamily="18" charset="0"/>
                <a:cs typeface="Times New Roman" panose="02020603050405020304" pitchFamily="18" charset="0"/>
              </a:rPr>
              <a:t>A</a:t>
            </a:r>
            <a:r>
              <a:rPr lang="it-IT" dirty="0">
                <a:latin typeface="Times New Roman" panose="02020603050405020304" pitchFamily="18" charset="0"/>
                <a:cs typeface="Times New Roman" panose="02020603050405020304" pitchFamily="18" charset="0"/>
              </a:rPr>
              <a:t>)</a:t>
            </a:r>
            <a:r>
              <a:rPr lang="it-IT" baseline="30000" dirty="0">
                <a:latin typeface="Times New Roman" panose="02020603050405020304" pitchFamily="18" charset="0"/>
                <a:cs typeface="Times New Roman" panose="02020603050405020304" pitchFamily="18" charset="0"/>
              </a:rPr>
              <a:t> -1</a:t>
            </a:r>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 v</a:t>
            </a:r>
            <a:r>
              <a:rPr lang="it-IT" dirty="0">
                <a:latin typeface="Times New Roman" panose="02020603050405020304" pitchFamily="18" charset="0"/>
                <a:cs typeface="Times New Roman" panose="02020603050405020304" pitchFamily="18" charset="0"/>
              </a:rPr>
              <a:t> = [</a:t>
            </a:r>
            <a:r>
              <a:rPr lang="it-IT" i="1" dirty="0">
                <a:latin typeface="Times New Roman" panose="02020603050405020304" pitchFamily="18" charset="0"/>
                <a:cs typeface="Times New Roman" panose="02020603050405020304" pitchFamily="18" charset="0"/>
              </a:rPr>
              <a:t>v</a:t>
            </a:r>
            <a:r>
              <a:rPr lang="it-IT" i="1" baseline="-25000" dirty="0">
                <a:latin typeface="Times New Roman" panose="02020603050405020304" pitchFamily="18" charset="0"/>
                <a:cs typeface="Times New Roman" panose="02020603050405020304" pitchFamily="18" charset="0"/>
              </a:rPr>
              <a:t>i</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i = 1 ,…, k</a:t>
            </a:r>
            <a:endParaRPr lang="it-IT" dirty="0">
              <a:latin typeface="Times New Roman" panose="02020603050405020304" pitchFamily="18" charset="0"/>
              <a:cs typeface="Times New Roman" panose="02020603050405020304" pitchFamily="18" charset="0"/>
            </a:endParaRPr>
          </a:p>
          <a:p>
            <a:r>
              <a:rPr lang="en-GB" b="1" dirty="0">
                <a:latin typeface="Times New Roman" panose="02020603050405020304" pitchFamily="18" charset="0"/>
                <a:cs typeface="Times New Roman" panose="02020603050405020304" pitchFamily="18" charset="0"/>
              </a:rPr>
              <a:t>A</a:t>
            </a:r>
            <a:r>
              <a:rPr lang="en-GB" dirty="0">
                <a:latin typeface="Times New Roman" panose="02020603050405020304" pitchFamily="18" charset="0"/>
                <a:cs typeface="Times New Roman" panose="02020603050405020304" pitchFamily="18" charset="0"/>
              </a:rPr>
              <a:t> (</a:t>
            </a:r>
            <a:r>
              <a:rPr lang="en-GB" b="1" dirty="0">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 </a:t>
            </a:r>
            <a:r>
              <a:rPr lang="en-GB" b="1" dirty="0">
                <a:latin typeface="Times New Roman" panose="02020603050405020304" pitchFamily="18" charset="0"/>
                <a:cs typeface="Times New Roman" panose="02020603050405020304" pitchFamily="18" charset="0"/>
              </a:rPr>
              <a:t>A</a:t>
            </a:r>
            <a:r>
              <a:rPr lang="en-GB" dirty="0">
                <a:latin typeface="Times New Roman" panose="02020603050405020304" pitchFamily="18" charset="0"/>
                <a:cs typeface="Times New Roman" panose="02020603050405020304" pitchFamily="18" charset="0"/>
              </a:rPr>
              <a:t>) </a:t>
            </a:r>
            <a:r>
              <a:rPr lang="en-GB" baseline="30000" dirty="0">
                <a:latin typeface="Times New Roman" panose="02020603050405020304" pitchFamily="18" charset="0"/>
                <a:cs typeface="Times New Roman" panose="02020603050405020304" pitchFamily="18" charset="0"/>
              </a:rPr>
              <a:t>-1 </a:t>
            </a:r>
            <a:r>
              <a:rPr lang="en-GB" dirty="0">
                <a:latin typeface="Times New Roman" panose="02020603050405020304" pitchFamily="18" charset="0"/>
                <a:cs typeface="Times New Roman" panose="02020603050405020304" pitchFamily="18" charset="0"/>
              </a:rPr>
              <a:t>= </a:t>
            </a:r>
            <a:r>
              <a:rPr lang="en-GB" b="1" dirty="0">
                <a:latin typeface="Times New Roman" panose="02020603050405020304" pitchFamily="18" charset="0"/>
                <a:cs typeface="Times New Roman" panose="02020603050405020304" pitchFamily="18" charset="0"/>
              </a:rPr>
              <a:t>H</a:t>
            </a:r>
            <a:r>
              <a:rPr lang="en-GB" dirty="0">
                <a:latin typeface="Times New Roman" panose="02020603050405020304" pitchFamily="18" charset="0"/>
                <a:cs typeface="Times New Roman" panose="02020603050405020304" pitchFamily="18" charset="0"/>
              </a:rPr>
              <a:t> = [</a:t>
            </a:r>
            <a:r>
              <a:rPr lang="en-GB" b="1" dirty="0">
                <a:latin typeface="Times New Roman" panose="02020603050405020304" pitchFamily="18" charset="0"/>
                <a:cs typeface="Times New Roman" panose="02020603050405020304" pitchFamily="18" charset="0"/>
              </a:rPr>
              <a:t>h</a:t>
            </a:r>
            <a:r>
              <a:rPr lang="en-GB" i="1" baseline="-25000" dirty="0">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a:t>
            </a:r>
            <a:r>
              <a:rPr lang="en-GB" i="1" dirty="0" err="1">
                <a:latin typeface="Times New Roman" panose="02020603050405020304" pitchFamily="18" charset="0"/>
                <a:cs typeface="Times New Roman" panose="02020603050405020304" pitchFamily="18" charset="0"/>
              </a:rPr>
              <a:t>i</a:t>
            </a:r>
            <a:r>
              <a:rPr lang="en-GB" i="1" dirty="0">
                <a:latin typeface="Times New Roman" panose="02020603050405020304" pitchFamily="18" charset="0"/>
                <a:cs typeface="Times New Roman" panose="02020603050405020304" pitchFamily="18" charset="0"/>
              </a:rPr>
              <a:t> = 1, …, k</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Each vertically integrated sector </a:t>
            </a:r>
            <a:r>
              <a:rPr lang="en-GB" i="1"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is represented by a pair (</a:t>
            </a:r>
            <a:r>
              <a:rPr lang="en-GB" i="1" dirty="0">
                <a:latin typeface="Times New Roman" panose="02020603050405020304" pitchFamily="18" charset="0"/>
                <a:cs typeface="Times New Roman" panose="02020603050405020304" pitchFamily="18" charset="0"/>
              </a:rPr>
              <a:t>v</a:t>
            </a:r>
            <a:r>
              <a:rPr lang="en-GB" i="1" baseline="-25000" dirty="0">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a:t>
            </a:r>
            <a:r>
              <a:rPr lang="en-GB" b="1" dirty="0">
                <a:latin typeface="Times New Roman" panose="02020603050405020304" pitchFamily="18" charset="0"/>
                <a:cs typeface="Times New Roman" panose="02020603050405020304" pitchFamily="18" charset="0"/>
              </a:rPr>
              <a:t>h</a:t>
            </a:r>
            <a:r>
              <a:rPr lang="en-GB" i="1" baseline="-25000" dirty="0">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Each v</a:t>
            </a:r>
            <a:r>
              <a:rPr lang="en-GB" i="1" baseline="-25000" dirty="0">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‘expresses in as consolidated way the quantity of labour directly and indirectly required in the whole economic system to obtain one physical unit of commodity </a:t>
            </a:r>
            <a:r>
              <a:rPr lang="en-GB" i="1"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as a final good’ (Pasinetti, 1980 [1973], p. 20). Each vector </a:t>
            </a:r>
            <a:r>
              <a:rPr lang="en-GB" b="1" dirty="0">
                <a:latin typeface="Times New Roman" panose="02020603050405020304" pitchFamily="18" charset="0"/>
                <a:cs typeface="Times New Roman" panose="02020603050405020304" pitchFamily="18" charset="0"/>
              </a:rPr>
              <a:t>h</a:t>
            </a:r>
            <a:r>
              <a:rPr lang="en-GB" i="1" baseline="-25000" dirty="0">
                <a:latin typeface="Times New Roman" panose="02020603050405020304" pitchFamily="18" charset="0"/>
                <a:cs typeface="Times New Roman" panose="02020603050405020304" pitchFamily="18" charset="0"/>
              </a:rPr>
              <a:t>i</a:t>
            </a:r>
            <a:r>
              <a:rPr lang="en-GB" baseline="-25000"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‘expresses in a consolidated way the series of heterogeneous physical quantities of commodities 1, 2, …, </a:t>
            </a:r>
            <a:r>
              <a:rPr lang="en-GB" i="1" dirty="0">
                <a:latin typeface="Times New Roman" panose="02020603050405020304" pitchFamily="18" charset="0"/>
                <a:cs typeface="Times New Roman" panose="02020603050405020304" pitchFamily="18" charset="0"/>
              </a:rPr>
              <a:t>m</a:t>
            </a:r>
            <a:r>
              <a:rPr lang="en-GB" dirty="0">
                <a:latin typeface="Times New Roman" panose="02020603050405020304" pitchFamily="18" charset="0"/>
                <a:cs typeface="Times New Roman" panose="02020603050405020304" pitchFamily="18" charset="0"/>
              </a:rPr>
              <a:t>, which are directly and indirectly required as stock, in the whole economic system, in order to obtain one physical unit of commodity </a:t>
            </a:r>
            <a:r>
              <a:rPr lang="en-GB" i="1"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as a final good (</a:t>
            </a:r>
            <a:r>
              <a:rPr lang="en-GB" i="1" dirty="0" err="1">
                <a:latin typeface="Times New Roman" panose="02020603050405020304" pitchFamily="18" charset="0"/>
                <a:cs typeface="Times New Roman" panose="02020603050405020304" pitchFamily="18" charset="0"/>
              </a:rPr>
              <a:t>i</a:t>
            </a:r>
            <a:r>
              <a:rPr lang="en-GB" i="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 1, 2, …, </a:t>
            </a:r>
            <a:r>
              <a:rPr lang="en-GB" i="1" dirty="0">
                <a:latin typeface="Times New Roman" panose="02020603050405020304" pitchFamily="18" charset="0"/>
                <a:cs typeface="Times New Roman" panose="02020603050405020304" pitchFamily="18" charset="0"/>
              </a:rPr>
              <a:t>m</a:t>
            </a:r>
            <a:r>
              <a:rPr lang="en-GB" dirty="0">
                <a:latin typeface="Times New Roman" panose="02020603050405020304" pitchFamily="18" charset="0"/>
                <a:cs typeface="Times New Roman" panose="02020603050405020304" pitchFamily="18" charset="0"/>
              </a:rPr>
              <a:t>). This is [a] particular composite commodity, which we shall call </a:t>
            </a:r>
            <a:r>
              <a:rPr lang="en-GB" i="1" dirty="0">
                <a:latin typeface="Times New Roman" panose="02020603050405020304" pitchFamily="18" charset="0"/>
                <a:cs typeface="Times New Roman" panose="02020603050405020304" pitchFamily="18" charset="0"/>
              </a:rPr>
              <a:t>a unity of vertically integrated productive capacity for commodity </a:t>
            </a:r>
            <a:r>
              <a:rPr lang="en-GB" i="1"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a:t>
            </a:r>
            <a:r>
              <a:rPr lang="en-GB" i="1" dirty="0" err="1">
                <a:latin typeface="Times New Roman" panose="02020603050405020304" pitchFamily="18" charset="0"/>
                <a:cs typeface="Times New Roman" panose="02020603050405020304" pitchFamily="18" charset="0"/>
              </a:rPr>
              <a:t>i</a:t>
            </a:r>
            <a:r>
              <a:rPr lang="en-GB" dirty="0">
                <a:latin typeface="Times New Roman" panose="02020603050405020304" pitchFamily="18" charset="0"/>
                <a:cs typeface="Times New Roman" panose="02020603050405020304" pitchFamily="18" charset="0"/>
              </a:rPr>
              <a:t> = 1, 2, …, </a:t>
            </a:r>
            <a:r>
              <a:rPr lang="en-GB" i="1" dirty="0">
                <a:latin typeface="Times New Roman" panose="02020603050405020304" pitchFamily="18" charset="0"/>
                <a:cs typeface="Times New Roman" panose="02020603050405020304" pitchFamily="18" charset="0"/>
              </a:rPr>
              <a:t>m</a:t>
            </a:r>
            <a:r>
              <a:rPr lang="en-GB" dirty="0">
                <a:latin typeface="Times New Roman" panose="02020603050405020304" pitchFamily="18" charset="0"/>
                <a:cs typeface="Times New Roman" panose="02020603050405020304" pitchFamily="18" charset="0"/>
              </a:rPr>
              <a:t>)’ (Pasinetti, 1980 [1973], pp. 20-21)</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968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721901D5-F842-4671-A2D6-988152C0BEE8}"/>
              </a:ext>
            </a:extLst>
          </p:cNvPr>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Production co-</a:t>
            </a:r>
            <a:r>
              <a:rPr lang="it-IT" dirty="0" err="1">
                <a:latin typeface="Times New Roman" panose="02020603050405020304" pitchFamily="18" charset="0"/>
                <a:cs typeface="Times New Roman" panose="02020603050405020304" pitchFamily="18" charset="0"/>
              </a:rPr>
              <a:t>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multi-level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endParaRPr lang="it-IT" dirty="0">
              <a:latin typeface="Times New Roman" panose="02020603050405020304" pitchFamily="18" charset="0"/>
              <a:cs typeface="Times New Roman" panose="02020603050405020304" pitchFamily="18" charset="0"/>
            </a:endParaRPr>
          </a:p>
          <a:p>
            <a:endParaRPr lang="it-IT" dirty="0"/>
          </a:p>
        </p:txBody>
      </p:sp>
      <p:sp>
        <p:nvSpPr>
          <p:cNvPr id="3" name="Segnaposto testo 2">
            <a:extLst>
              <a:ext uri="{FF2B5EF4-FFF2-40B4-BE49-F238E27FC236}">
                <a16:creationId xmlns:a16="http://schemas.microsoft.com/office/drawing/2014/main" id="{F1884749-47BA-4582-BEC2-EE98B94659B3}"/>
              </a:ext>
            </a:extLst>
          </p:cNvPr>
          <p:cNvSpPr>
            <a:spLocks noGrp="1"/>
          </p:cNvSpPr>
          <p:nvPr>
            <p:ph type="body" sz="quarter" idx="11"/>
          </p:nvPr>
        </p:nvSpPr>
        <p:spPr/>
        <p:txBody>
          <a:bodyPr/>
          <a:lstStyle/>
          <a:p>
            <a:r>
              <a:rPr lang="en-GB" dirty="0">
                <a:solidFill>
                  <a:srgbClr val="FF0000"/>
                </a:solidFill>
                <a:latin typeface="Times New Roman" panose="02020603050405020304" pitchFamily="18" charset="0"/>
                <a:cs typeface="Times New Roman" panose="02020603050405020304" pitchFamily="18" charset="0"/>
              </a:rPr>
              <a:t>Division of labour in manufacturing: </a:t>
            </a:r>
          </a:p>
          <a:p>
            <a:r>
              <a:rPr lang="en-GB" dirty="0">
                <a:latin typeface="Times New Roman" panose="02020603050405020304" pitchFamily="18" charset="0"/>
                <a:cs typeface="Times New Roman" panose="02020603050405020304" pitchFamily="18" charset="0"/>
              </a:rPr>
              <a:t>‘[T]he master manufacturer, by dividing the work to be executed into different processes, each requiring different degrees of skill or of force, can purchase exactly that precise quantity of both which is necessary for each process; whereas, if the whole work were executed by one workman, that person must possess sufficient skill to perform the most difficult, and sufficient strength to execute the most laborious, of the operations into which that art is divided’ (Babbage, 1835, pp. 175–176).</a:t>
            </a:r>
          </a:p>
          <a:p>
            <a:endParaRPr lang="en-GB" dirty="0">
              <a:solidFill>
                <a:srgbClr val="FF0000"/>
              </a:solidFill>
              <a:latin typeface="Times New Roman" panose="02020603050405020304" pitchFamily="18" charset="0"/>
              <a:cs typeface="Times New Roman" panose="02020603050405020304" pitchFamily="18" charset="0"/>
            </a:endParaRPr>
          </a:p>
          <a:p>
            <a:r>
              <a:rPr lang="en-GB" dirty="0">
                <a:solidFill>
                  <a:srgbClr val="FF0000"/>
                </a:solidFill>
                <a:latin typeface="Times New Roman" panose="02020603050405020304" pitchFamily="18" charset="0"/>
                <a:cs typeface="Times New Roman" panose="02020603050405020304" pitchFamily="18" charset="0"/>
              </a:rPr>
              <a:t>Law of multiples:</a:t>
            </a:r>
          </a:p>
          <a:p>
            <a:r>
              <a:rPr lang="en-GB" dirty="0">
                <a:latin typeface="Times New Roman" panose="02020603050405020304" pitchFamily="18" charset="0"/>
                <a:cs typeface="Times New Roman" panose="02020603050405020304" pitchFamily="18" charset="0"/>
              </a:rPr>
              <a:t>‘[w]hen the number of processes into which it is most advantageous to divide [the production process], and the number of individuals to be employed in it, are ascertained, then all factories which do not employ a direct multiple of this latter number, will produce the article at a greater cost’ (Babbage, 1835, p. 211; see also Scazzieri 2014).</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449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00555AE0-ACA5-4F96-A07F-500028390B95}"/>
              </a:ext>
            </a:extLst>
          </p:cNvPr>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Production co-</a:t>
            </a:r>
            <a:r>
              <a:rPr lang="it-IT" dirty="0" err="1">
                <a:latin typeface="Times New Roman" panose="02020603050405020304" pitchFamily="18" charset="0"/>
                <a:cs typeface="Times New Roman" panose="02020603050405020304" pitchFamily="18" charset="0"/>
              </a:rPr>
              <a:t>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multi-level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endParaRPr lang="it-IT" dirty="0">
              <a:latin typeface="Times New Roman" panose="02020603050405020304" pitchFamily="18" charset="0"/>
              <a:cs typeface="Times New Roman" panose="02020603050405020304" pitchFamily="18" charset="0"/>
            </a:endParaRPr>
          </a:p>
          <a:p>
            <a:endParaRPr lang="it-IT" dirty="0"/>
          </a:p>
        </p:txBody>
      </p:sp>
      <p:sp>
        <p:nvSpPr>
          <p:cNvPr id="3" name="Segnaposto testo 2">
            <a:extLst>
              <a:ext uri="{FF2B5EF4-FFF2-40B4-BE49-F238E27FC236}">
                <a16:creationId xmlns:a16="http://schemas.microsoft.com/office/drawing/2014/main" id="{7EC28DFC-BDDC-4C42-AC16-7CB5954D190D}"/>
              </a:ext>
            </a:extLst>
          </p:cNvPr>
          <p:cNvSpPr>
            <a:spLocks noGrp="1"/>
          </p:cNvSpPr>
          <p:nvPr>
            <p:ph type="body" sz="quarter" idx="11"/>
          </p:nvPr>
        </p:nvSpPr>
        <p:spPr/>
        <p:txBody>
          <a:bodyPr/>
          <a:lstStyle/>
          <a:p>
            <a:pPr marL="400050" indent="-400050">
              <a:buAutoNum type="romanLcParenBoth"/>
            </a:pP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highlight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conditions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subsystems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and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pPr marL="400050" indent="-400050">
              <a:buAutoNum type="romanLcParenBoth" startAt="2"/>
            </a:pP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highlight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conditions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productive</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units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the establishment, network, industrial </a:t>
            </a:r>
            <a:r>
              <a:rPr lang="it-IT" dirty="0" err="1">
                <a:latin typeface="Times New Roman" panose="02020603050405020304" pitchFamily="18" charset="0"/>
                <a:cs typeface="Times New Roman" panose="02020603050405020304" pitchFamily="18" charset="0"/>
              </a:rPr>
              <a:t>sector</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systemic</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(iii) </a:t>
            </a: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used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industrial </a:t>
            </a:r>
            <a:r>
              <a:rPr lang="it-IT" i="1" dirty="0" err="1">
                <a:latin typeface="Times New Roman" panose="02020603050405020304" pitchFamily="18" charset="0"/>
                <a:cs typeface="Times New Roman" panose="02020603050405020304" pitchFamily="18" charset="0"/>
              </a:rPr>
              <a:t>heuristics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for</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co-</a:t>
            </a:r>
            <a:r>
              <a:rPr lang="it-IT" dirty="0" err="1">
                <a:latin typeface="Times New Roman" panose="02020603050405020304" pitchFamily="18" charset="0"/>
                <a:cs typeface="Times New Roman" panose="02020603050405020304" pitchFamily="18" charset="0"/>
              </a:rPr>
              <a:t>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prerequisites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production </a:t>
            </a:r>
          </a:p>
          <a:p>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levels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in the production system (Scazzieri, 2014)</a:t>
            </a:r>
            <a:endParaRPr lang="it-IT" dirty="0"/>
          </a:p>
        </p:txBody>
      </p:sp>
    </p:spTree>
    <p:extLst>
      <p:ext uri="{BB962C8B-B14F-4D97-AF65-F5344CB8AC3E}">
        <p14:creationId xmlns:p14="http://schemas.microsoft.com/office/powerpoint/2010/main" val="1299591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7892203F-8D9F-4FDF-A354-F708438BCA5A}"/>
              </a:ext>
            </a:extLst>
          </p:cNvPr>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Production </a:t>
            </a:r>
            <a:r>
              <a:rPr lang="it-IT" dirty="0" err="1">
                <a:latin typeface="Times New Roman" panose="02020603050405020304" pitchFamily="18" charset="0"/>
                <a:cs typeface="Times New Roman" panose="02020603050405020304" pitchFamily="18" charset="0"/>
              </a:rPr>
              <a:t>systems</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t>
            </a:r>
            <a:endParaRPr lang="it-IT" dirty="0"/>
          </a:p>
        </p:txBody>
      </p:sp>
      <p:sp>
        <p:nvSpPr>
          <p:cNvPr id="3" name="Segnaposto testo 2">
            <a:extLst>
              <a:ext uri="{FF2B5EF4-FFF2-40B4-BE49-F238E27FC236}">
                <a16:creationId xmlns:a16="http://schemas.microsoft.com/office/drawing/2014/main" id="{C8AD579B-E573-441B-9C30-D4B30020F311}"/>
              </a:ext>
            </a:extLst>
          </p:cNvPr>
          <p:cNvSpPr>
            <a:spLocks noGrp="1"/>
          </p:cNvSpPr>
          <p:nvPr>
            <p:ph type="body" sz="quarter" idx="11"/>
          </p:nvPr>
        </p:nvSpPr>
        <p:spPr/>
        <p:txBody>
          <a:bodyPr/>
          <a:lstStyle/>
          <a:p>
            <a:endParaRPr lang="en-US" dirty="0">
              <a:latin typeface="Times New Roman" panose="02020603050405020304" pitchFamily="18" charset="0"/>
              <a:cs typeface="Times New Roman" panose="02020603050405020304" pitchFamily="18" charset="0"/>
            </a:endParaRPr>
          </a:p>
          <a:p>
            <a:pPr marL="400050" indent="-400050">
              <a:buAutoNum type="romanLcParenBoth"/>
            </a:pPr>
            <a:r>
              <a:rPr lang="en-US" dirty="0">
                <a:latin typeface="Times New Roman" panose="02020603050405020304" pitchFamily="18" charset="0"/>
                <a:cs typeface="Times New Roman" panose="02020603050405020304" pitchFamily="18" charset="0"/>
              </a:rPr>
              <a:t>A change in the </a:t>
            </a:r>
            <a:r>
              <a:rPr lang="en-US" i="1" dirty="0">
                <a:latin typeface="Times New Roman" panose="02020603050405020304" pitchFamily="18" charset="0"/>
                <a:cs typeface="Times New Roman" panose="02020603050405020304" pitchFamily="18" charset="0"/>
              </a:rPr>
              <a:t>proportionality condition</a:t>
            </a:r>
            <a:r>
              <a:rPr lang="en-US" dirty="0">
                <a:latin typeface="Times New Roman" panose="02020603050405020304" pitchFamily="18" charset="0"/>
                <a:cs typeface="Times New Roman" panose="02020603050405020304" pitchFamily="18" charset="0"/>
              </a:rPr>
              <a:t> governing the interdependence between product flows (Lowe, 1976, Pasinetti, 1981, </a:t>
            </a:r>
            <a:r>
              <a:rPr lang="en-US" dirty="0" err="1">
                <a:latin typeface="Times New Roman" panose="02020603050405020304" pitchFamily="18" charset="0"/>
                <a:cs typeface="Times New Roman" panose="02020603050405020304" pitchFamily="18" charset="0"/>
              </a:rPr>
              <a:t>Quadrio</a:t>
            </a:r>
            <a:r>
              <a:rPr lang="en-US" dirty="0">
                <a:latin typeface="Times New Roman" panose="02020603050405020304" pitchFamily="18" charset="0"/>
                <a:cs typeface="Times New Roman" panose="02020603050405020304" pitchFamily="18" charset="0"/>
              </a:rPr>
              <a:t> Curzio, 1986)</a:t>
            </a:r>
          </a:p>
          <a:p>
            <a:endParaRPr lang="en-US" dirty="0">
              <a:latin typeface="Times New Roman" panose="02020603050405020304" pitchFamily="18" charset="0"/>
              <a:cs typeface="Times New Roman" panose="02020603050405020304" pitchFamily="18" charset="0"/>
            </a:endParaRPr>
          </a:p>
          <a:p>
            <a:pPr marL="400050" indent="-400050">
              <a:buAutoNum type="romanLcParenBoth" startAt="2"/>
            </a:pPr>
            <a:r>
              <a:rPr lang="en-US" dirty="0">
                <a:latin typeface="Times New Roman" panose="02020603050405020304" pitchFamily="18" charset="0"/>
                <a:cs typeface="Times New Roman" panose="02020603050405020304" pitchFamily="18" charset="0"/>
              </a:rPr>
              <a:t>A change in the </a:t>
            </a:r>
            <a:r>
              <a:rPr lang="en-US" i="1" dirty="0">
                <a:latin typeface="Times New Roman" panose="02020603050405020304" pitchFamily="18" charset="0"/>
                <a:cs typeface="Times New Roman" panose="02020603050405020304" pitchFamily="18" charset="0"/>
              </a:rPr>
              <a:t>proportionality condition</a:t>
            </a:r>
            <a:r>
              <a:rPr lang="en-US" dirty="0">
                <a:latin typeface="Times New Roman" panose="02020603050405020304" pitchFamily="18" charset="0"/>
                <a:cs typeface="Times New Roman" panose="02020603050405020304" pitchFamily="18" charset="0"/>
              </a:rPr>
              <a:t> governing the interdependence between tasks and the interdependence </a:t>
            </a:r>
          </a:p>
          <a:p>
            <a:r>
              <a:rPr lang="en-US" dirty="0">
                <a:latin typeface="Times New Roman" panose="02020603050405020304" pitchFamily="18" charset="0"/>
                <a:cs typeface="Times New Roman" panose="02020603050405020304" pitchFamily="18" charset="0"/>
              </a:rPr>
              <a:t>       between agents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(iii) A change in the </a:t>
            </a:r>
            <a:r>
              <a:rPr lang="en-US" i="1" dirty="0">
                <a:latin typeface="Times New Roman" panose="02020603050405020304" pitchFamily="18" charset="0"/>
                <a:cs typeface="Times New Roman" panose="02020603050405020304" pitchFamily="18" charset="0"/>
              </a:rPr>
              <a:t>proportionality condition </a:t>
            </a:r>
            <a:r>
              <a:rPr lang="en-US" dirty="0">
                <a:latin typeface="Times New Roman" panose="02020603050405020304" pitchFamily="18" charset="0"/>
                <a:cs typeface="Times New Roman" panose="02020603050405020304" pitchFamily="18" charset="0"/>
              </a:rPr>
              <a:t>governing the interdependence between different levels of aggregation in  </a:t>
            </a:r>
          </a:p>
          <a:p>
            <a:r>
              <a:rPr lang="en-US" dirty="0">
                <a:latin typeface="Times New Roman" panose="02020603050405020304" pitchFamily="18" charset="0"/>
                <a:cs typeface="Times New Roman" panose="02020603050405020304" pitchFamily="18" charset="0"/>
              </a:rPr>
              <a:t>       the production system</a:t>
            </a:r>
          </a:p>
          <a:p>
            <a:endParaRPr lang="en-US" dirty="0">
              <a:latin typeface="Times New Roman" panose="02020603050405020304" pitchFamily="18" charset="0"/>
              <a:cs typeface="Times New Roman" panose="02020603050405020304" pitchFamily="18" charset="0"/>
            </a:endParaRPr>
          </a:p>
          <a:p>
            <a:pPr marL="400050" indent="-400050">
              <a:buAutoNum type="romanLcParenBoth" startAt="3"/>
            </a:pPr>
            <a:r>
              <a:rPr lang="en-US" dirty="0">
                <a:latin typeface="Times New Roman" panose="02020603050405020304" pitchFamily="18" charset="0"/>
                <a:cs typeface="Times New Roman" panose="02020603050405020304" pitchFamily="18" charset="0"/>
              </a:rPr>
              <a:t>A change in the </a:t>
            </a:r>
            <a:r>
              <a:rPr lang="en-US" i="1" dirty="0">
                <a:latin typeface="Times New Roman" panose="02020603050405020304" pitchFamily="18" charset="0"/>
                <a:cs typeface="Times New Roman" panose="02020603050405020304" pitchFamily="18" charset="0"/>
              </a:rPr>
              <a:t>hierarchy of motions </a:t>
            </a:r>
            <a:r>
              <a:rPr lang="en-US" dirty="0">
                <a:latin typeface="Times New Roman" panose="02020603050405020304" pitchFamily="18" charset="0"/>
                <a:cs typeface="Times New Roman" panose="02020603050405020304" pitchFamily="18" charset="0"/>
              </a:rPr>
              <a:t>between the different elements of production. (For example, an increase in the quantity of </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produced in the economy may presuppose an increase in the quantity of </a:t>
            </a:r>
            <a:r>
              <a:rPr lang="en-US" i="1" dirty="0">
                <a:latin typeface="Times New Roman" panose="02020603050405020304" pitchFamily="18" charset="0"/>
                <a:cs typeface="Times New Roman" panose="02020603050405020304" pitchFamily="18" charset="0"/>
              </a:rPr>
              <a:t>B before</a:t>
            </a:r>
            <a:r>
              <a:rPr lang="en-US" dirty="0">
                <a:latin typeface="Times New Roman" panose="02020603050405020304" pitchFamily="18" charset="0"/>
                <a:cs typeface="Times New Roman" panose="02020603050405020304" pitchFamily="18" charset="0"/>
              </a:rPr>
              <a:t> structural change but may be independent of it </a:t>
            </a:r>
            <a:r>
              <a:rPr lang="en-US" i="1" dirty="0">
                <a:latin typeface="Times New Roman" panose="02020603050405020304" pitchFamily="18" charset="0"/>
                <a:cs typeface="Times New Roman" panose="02020603050405020304" pitchFamily="18" charset="0"/>
              </a:rPr>
              <a:t>after</a:t>
            </a:r>
            <a:r>
              <a:rPr lang="en-US" dirty="0">
                <a:latin typeface="Times New Roman" panose="02020603050405020304" pitchFamily="18" charset="0"/>
                <a:cs typeface="Times New Roman" panose="02020603050405020304" pitchFamily="18" charset="0"/>
              </a:rPr>
              <a:t> structural change if the order of sequence between interlocking stages of production has changed)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1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42E40F4-8239-4044-B2B9-C48C568EAE75}"/>
              </a:ext>
            </a:extLst>
          </p:cNvPr>
          <p:cNvSpPr>
            <a:spLocks noGrp="1"/>
          </p:cNvSpPr>
          <p:nvPr>
            <p:ph type="body" sz="quarter" idx="10"/>
          </p:nvPr>
        </p:nvSpPr>
        <p:spPr>
          <a:xfrm>
            <a:off x="983432" y="620688"/>
            <a:ext cx="20090133" cy="648071"/>
          </a:xfrm>
        </p:spPr>
        <p:txBody>
          <a:bodyPr/>
          <a:lstStyle/>
          <a:p>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  multi-</a:t>
            </a:r>
            <a:r>
              <a:rPr lang="it-IT" dirty="0" err="1">
                <a:latin typeface="Times New Roman" panose="02020603050405020304" pitchFamily="18" charset="0"/>
                <a:cs typeface="Times New Roman" panose="02020603050405020304" pitchFamily="18" charset="0"/>
              </a:rPr>
              <a:t>dimensional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endParaRPr lang="it-IT" dirty="0"/>
          </a:p>
          <a:p>
            <a:endParaRPr lang="it-IT" dirty="0">
              <a:latin typeface="Times New Roman" panose="02020603050405020304" pitchFamily="18" charset="0"/>
              <a:cs typeface="Times New Roman" panose="02020603050405020304" pitchFamily="18" charset="0"/>
            </a:endParaRPr>
          </a:p>
        </p:txBody>
      </p:sp>
      <p:sp>
        <p:nvSpPr>
          <p:cNvPr id="3" name="Segnaposto testo 2">
            <a:extLst>
              <a:ext uri="{FF2B5EF4-FFF2-40B4-BE49-F238E27FC236}">
                <a16:creationId xmlns:a16="http://schemas.microsoft.com/office/drawing/2014/main" id="{EEEEB333-63A1-4C73-8306-D399CF36172E}"/>
              </a:ext>
            </a:extLst>
          </p:cNvPr>
          <p:cNvSpPr>
            <a:spLocks noGrp="1"/>
          </p:cNvSpPr>
          <p:nvPr>
            <p:ph type="body" sz="quarter" idx="11"/>
          </p:nvPr>
        </p:nvSpPr>
        <p:spPr/>
        <p:txBody>
          <a:bodyPr/>
          <a:lstStyle/>
          <a:p>
            <a:pPr marL="400050" indent="-400050">
              <a:buAutoNum type="romanLcParenBoth"/>
            </a:pP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involves</a:t>
            </a:r>
            <a:r>
              <a:rPr lang="it-IT" dirty="0">
                <a:latin typeface="Times New Roman" panose="02020603050405020304" pitchFamily="18" charset="0"/>
                <a:cs typeface="Times New Roman" panose="02020603050405020304" pitchFamily="18" charset="0"/>
              </a:rPr>
              <a:t> a </a:t>
            </a:r>
            <a:r>
              <a:rPr lang="it-IT" dirty="0" err="1">
                <a:latin typeface="Times New Roman" panose="02020603050405020304" pitchFamily="18" charset="0"/>
                <a:cs typeface="Times New Roman" panose="02020603050405020304" pitchFamily="18" charset="0"/>
              </a:rPr>
              <a:t>change</a:t>
            </a:r>
            <a:r>
              <a:rPr lang="it-IT" dirty="0">
                <a:latin typeface="Times New Roman" panose="02020603050405020304" pitchFamily="18" charset="0"/>
                <a:cs typeface="Times New Roman" panose="02020603050405020304" pitchFamily="18" charset="0"/>
              </a:rPr>
              <a:t> in the mode of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pPr marL="400050" indent="-400050">
              <a:buAutoNum type="romanLcParenBoth" startAt="2"/>
            </a:pP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involves</a:t>
            </a:r>
            <a:r>
              <a:rPr lang="it-IT" dirty="0">
                <a:latin typeface="Times New Roman" panose="02020603050405020304" pitchFamily="18" charset="0"/>
                <a:cs typeface="Times New Roman" panose="02020603050405020304" pitchFamily="18" charset="0"/>
              </a:rPr>
              <a:t> a </a:t>
            </a:r>
            <a:r>
              <a:rPr lang="it-IT" dirty="0" err="1">
                <a:latin typeface="Times New Roman" panose="02020603050405020304" pitchFamily="18" charset="0"/>
                <a:cs typeface="Times New Roman" panose="02020603050405020304" pitchFamily="18" charset="0"/>
              </a:rPr>
              <a:t>change</a:t>
            </a:r>
            <a:r>
              <a:rPr lang="it-IT" dirty="0">
                <a:latin typeface="Times New Roman" panose="02020603050405020304" pitchFamily="18" charset="0"/>
                <a:cs typeface="Times New Roman" panose="02020603050405020304" pitchFamily="18" charset="0"/>
              </a:rPr>
              <a:t> in the mode of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in the production </a:t>
            </a:r>
            <a:r>
              <a:rPr lang="it-IT" dirty="0" err="1">
                <a:latin typeface="Times New Roman" panose="02020603050405020304" pitchFamily="18" charset="0"/>
                <a:cs typeface="Times New Roman" panose="02020603050405020304" pitchFamily="18" charset="0"/>
              </a:rPr>
              <a:t>system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individual</a:t>
            </a:r>
            <a:r>
              <a:rPr lang="it-IT" dirty="0">
                <a:latin typeface="Times New Roman" panose="02020603050405020304" pitchFamily="18" charset="0"/>
                <a:cs typeface="Times New Roman" panose="02020603050405020304" pitchFamily="18" charset="0"/>
              </a:rPr>
              <a:t> establishments, networks of establishments, industrial </a:t>
            </a:r>
            <a:r>
              <a:rPr lang="it-IT" dirty="0" err="1">
                <a:latin typeface="Times New Roman" panose="02020603050405020304" pitchFamily="18" charset="0"/>
                <a:cs typeface="Times New Roman" panose="02020603050405020304" pitchFamily="18" charset="0"/>
              </a:rPr>
              <a:t>sectors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national</a:t>
            </a:r>
            <a:r>
              <a:rPr lang="it-IT" dirty="0">
                <a:latin typeface="Times New Roman" panose="02020603050405020304" pitchFamily="18" charset="0"/>
                <a:cs typeface="Times New Roman" panose="02020603050405020304" pitchFamily="18" charset="0"/>
              </a:rPr>
              <a:t> and cross-</a:t>
            </a:r>
            <a:r>
              <a:rPr lang="it-IT" dirty="0" err="1">
                <a:latin typeface="Times New Roman" panose="02020603050405020304" pitchFamily="18" charset="0"/>
                <a:cs typeface="Times New Roman" panose="02020603050405020304" pitchFamily="18" charset="0"/>
              </a:rPr>
              <a:t>national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aggregates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activities</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(iii)  </a:t>
            </a:r>
            <a:r>
              <a:rPr lang="it-IT" dirty="0" err="1">
                <a:latin typeface="Times New Roman" panose="02020603050405020304" pitchFamily="18" charset="0"/>
                <a:cs typeface="Times New Roman" panose="02020603050405020304" pitchFamily="18" charset="0"/>
              </a:rPr>
              <a:t>Proportionality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conditions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determine</a:t>
            </a:r>
            <a:r>
              <a:rPr lang="it-IT" dirty="0">
                <a:latin typeface="Times New Roman" panose="02020603050405020304" pitchFamily="18" charset="0"/>
                <a:cs typeface="Times New Roman" panose="02020603050405020304" pitchFamily="18" charset="0"/>
              </a:rPr>
              <a:t> the </a:t>
            </a:r>
            <a:r>
              <a:rPr lang="it-IT" i="1" dirty="0" err="1">
                <a:latin typeface="Times New Roman" panose="02020603050405020304" pitchFamily="18" charset="0"/>
                <a:cs typeface="Times New Roman" panose="02020603050405020304" pitchFamily="18" charset="0"/>
              </a:rPr>
              <a:t>range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within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proportions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production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and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change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subject</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requirements</a:t>
            </a:r>
            <a:r>
              <a:rPr lang="it-IT" dirty="0">
                <a:latin typeface="Times New Roman" panose="02020603050405020304" pitchFamily="18" charset="0"/>
                <a:cs typeface="Times New Roman" panose="02020603050405020304" pitchFamily="18" charset="0"/>
              </a:rPr>
              <a:t> for a </a:t>
            </a:r>
            <a:r>
              <a:rPr lang="it-IT" i="1" dirty="0" err="1">
                <a:latin typeface="Times New Roman" panose="02020603050405020304" pitchFamily="18" charset="0"/>
                <a:cs typeface="Times New Roman" panose="02020603050405020304" pitchFamily="18" charset="0"/>
              </a:rPr>
              <a:t>working</a:t>
            </a:r>
            <a:r>
              <a:rPr lang="it-IT" i="1" dirty="0">
                <a:latin typeface="Times New Roman" panose="02020603050405020304" pitchFamily="18" charset="0"/>
                <a:cs typeface="Times New Roman" panose="02020603050405020304" pitchFamily="18" charset="0"/>
              </a:rPr>
              <a:t> production </a:t>
            </a:r>
          </a:p>
          <a:p>
            <a:r>
              <a:rPr lang="it-IT" i="1" dirty="0">
                <a:latin typeface="Times New Roman" panose="02020603050405020304" pitchFamily="18" charset="0"/>
                <a:cs typeface="Times New Roman" panose="02020603050405020304" pitchFamily="18" charset="0"/>
              </a:rPr>
              <a:t>         economy</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(iv)  </a:t>
            </a:r>
            <a:r>
              <a:rPr lang="it-IT" dirty="0" err="1">
                <a:latin typeface="Times New Roman" panose="02020603050405020304" pitchFamily="18" charset="0"/>
                <a:cs typeface="Times New Roman" panose="02020603050405020304" pitchFamily="18" charset="0"/>
              </a:rPr>
              <a:t>Proportionality</a:t>
            </a:r>
            <a:r>
              <a:rPr lang="it-IT" dirty="0">
                <a:latin typeface="Times New Roman" panose="02020603050405020304" pitchFamily="18" charset="0"/>
                <a:cs typeface="Times New Roman" panose="02020603050405020304" pitchFamily="18" charset="0"/>
              </a:rPr>
              <a:t> conditions </a:t>
            </a:r>
            <a:r>
              <a:rPr lang="it-IT" dirty="0" err="1">
                <a:latin typeface="Times New Roman" panose="02020603050405020304" pitchFamily="18" charset="0"/>
                <a:cs typeface="Times New Roman" panose="02020603050405020304" pitchFamily="18" charset="0"/>
              </a:rPr>
              <a:t>determine</a:t>
            </a:r>
            <a:r>
              <a:rPr lang="it-IT" dirty="0">
                <a:latin typeface="Times New Roman" panose="02020603050405020304" pitchFamily="18" charset="0"/>
                <a:cs typeface="Times New Roman" panose="02020603050405020304" pitchFamily="18" charset="0"/>
              </a:rPr>
              <a:t> the </a:t>
            </a:r>
            <a:r>
              <a:rPr lang="it-IT" i="1" dirty="0">
                <a:latin typeface="Times New Roman" panose="02020603050405020304" pitchFamily="18" charset="0"/>
                <a:cs typeface="Times New Roman" panose="02020603050405020304" pitchFamily="18" charset="0"/>
              </a:rPr>
              <a:t>range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within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proportions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producution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change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subject</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requirements</a:t>
            </a:r>
            <a:r>
              <a:rPr lang="it-IT" dirty="0">
                <a:latin typeface="Times New Roman" panose="02020603050405020304" pitchFamily="18" charset="0"/>
                <a:cs typeface="Times New Roman" panose="02020603050405020304" pitchFamily="18" charset="0"/>
              </a:rPr>
              <a:t> for a </a:t>
            </a:r>
            <a:r>
              <a:rPr lang="it-IT" dirty="0" err="1">
                <a:latin typeface="Times New Roman" panose="02020603050405020304" pitchFamily="18" charset="0"/>
                <a:cs typeface="Times New Roman" panose="02020603050405020304" pitchFamily="18" charset="0"/>
              </a:rPr>
              <a:t>working</a:t>
            </a:r>
            <a:r>
              <a:rPr lang="it-IT" dirty="0">
                <a:latin typeface="Times New Roman" panose="02020603050405020304" pitchFamily="18" charset="0"/>
                <a:cs typeface="Times New Roman" panose="02020603050405020304" pitchFamily="18" charset="0"/>
              </a:rPr>
              <a:t> production </a:t>
            </a:r>
          </a:p>
          <a:p>
            <a:r>
              <a:rPr lang="it-IT" dirty="0">
                <a:latin typeface="Times New Roman" panose="02020603050405020304" pitchFamily="18" charset="0"/>
                <a:cs typeface="Times New Roman" panose="02020603050405020304" pitchFamily="18" charset="0"/>
              </a:rPr>
              <a:t>        economy.</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p>
          <a:p>
            <a:endParaRPr lang="it-IT" dirty="0"/>
          </a:p>
          <a:p>
            <a:endParaRPr lang="it-IT" dirty="0"/>
          </a:p>
        </p:txBody>
      </p:sp>
    </p:spTree>
    <p:extLst>
      <p:ext uri="{BB962C8B-B14F-4D97-AF65-F5344CB8AC3E}">
        <p14:creationId xmlns:p14="http://schemas.microsoft.com/office/powerpoint/2010/main" val="3399529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  multi-</a:t>
            </a:r>
            <a:r>
              <a:rPr lang="it-IT" dirty="0" err="1">
                <a:latin typeface="Times New Roman" panose="02020603050405020304" pitchFamily="18" charset="0"/>
                <a:cs typeface="Times New Roman" panose="02020603050405020304" pitchFamily="18" charset="0"/>
              </a:rPr>
              <a:t>dimensional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endParaRPr lang="it-IT" dirty="0"/>
          </a:p>
          <a:p>
            <a:endParaRPr lang="en-GB" dirty="0"/>
          </a:p>
        </p:txBody>
      </p:sp>
      <p:sp>
        <p:nvSpPr>
          <p:cNvPr id="3" name="Text Placeholder 2"/>
          <p:cNvSpPr>
            <a:spLocks noGrp="1"/>
          </p:cNvSpPr>
          <p:nvPr>
            <p:ph type="body" sz="quarter" idx="11"/>
          </p:nvPr>
        </p:nvSpPr>
        <p:spPr/>
        <p:txBody>
          <a:bodyPr/>
          <a:lstStyle/>
          <a:p>
            <a:r>
              <a:rPr lang="en-GB" dirty="0">
                <a:latin typeface="Times New Roman" panose="02020603050405020304" pitchFamily="18" charset="0"/>
                <a:cs typeface="Times New Roman" panose="02020603050405020304" pitchFamily="18" charset="0"/>
              </a:rPr>
              <a:t>(v) Structural dynamics involves changes that may take place at </a:t>
            </a:r>
            <a:r>
              <a:rPr lang="en-GB" i="1" dirty="0">
                <a:latin typeface="Times New Roman" panose="02020603050405020304" pitchFamily="18" charset="0"/>
                <a:cs typeface="Times New Roman" panose="02020603050405020304" pitchFamily="18" charset="0"/>
              </a:rPr>
              <a:t>different speeds </a:t>
            </a:r>
            <a:r>
              <a:rPr lang="en-GB" dirty="0">
                <a:latin typeface="Times New Roman" panose="02020603050405020304" pitchFamily="18" charset="0"/>
                <a:cs typeface="Times New Roman" panose="02020603050405020304" pitchFamily="18" charset="0"/>
              </a:rPr>
              <a:t>depending on which elements of </a:t>
            </a:r>
          </a:p>
          <a:p>
            <a:r>
              <a:rPr lang="en-GB" dirty="0">
                <a:latin typeface="Times New Roman" panose="02020603050405020304" pitchFamily="18" charset="0"/>
                <a:cs typeface="Times New Roman" panose="02020603050405020304" pitchFamily="18" charset="0"/>
              </a:rPr>
              <a:t>      production  we consider. For example: a high speed of change at the level of tasks may be </a:t>
            </a:r>
          </a:p>
          <a:p>
            <a:r>
              <a:rPr lang="en-GB" dirty="0">
                <a:latin typeface="Times New Roman" panose="02020603050405020304" pitchFamily="18" charset="0"/>
                <a:cs typeface="Times New Roman" panose="02020603050405020304" pitchFamily="18" charset="0"/>
              </a:rPr>
              <a:t>      thwarted by a slow speed of change along transformation lines, or a high speed of change along transformation lines   </a:t>
            </a:r>
          </a:p>
          <a:p>
            <a:r>
              <a:rPr lang="en-GB" dirty="0">
                <a:latin typeface="Times New Roman" panose="02020603050405020304" pitchFamily="18" charset="0"/>
                <a:cs typeface="Times New Roman" panose="02020603050405020304" pitchFamily="18" charset="0"/>
              </a:rPr>
              <a:t>      may be thwarted by sluggish  change of task definition and performance (as when product innovation moves faster </a:t>
            </a:r>
          </a:p>
          <a:p>
            <a:r>
              <a:rPr lang="en-GB" dirty="0">
                <a:latin typeface="Times New Roman" panose="02020603050405020304" pitchFamily="18" charset="0"/>
                <a:cs typeface="Times New Roman" panose="02020603050405020304" pitchFamily="18" charset="0"/>
              </a:rPr>
              <a:t>      than process innovation)</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(vi) Structural dynamics involves proportionality conditions  of a different type depending on which </a:t>
            </a:r>
            <a:r>
              <a:rPr lang="en-GB" i="1" dirty="0">
                <a:latin typeface="Times New Roman" panose="02020603050405020304" pitchFamily="18" charset="0"/>
                <a:cs typeface="Times New Roman" panose="02020603050405020304" pitchFamily="18" charset="0"/>
              </a:rPr>
              <a:t>aggregation </a:t>
            </a:r>
          </a:p>
          <a:p>
            <a:r>
              <a:rPr lang="en-GB" i="1" dirty="0">
                <a:latin typeface="Times New Roman" panose="02020603050405020304" pitchFamily="18" charset="0"/>
                <a:cs typeface="Times New Roman" panose="02020603050405020304" pitchFamily="18" charset="0"/>
              </a:rPr>
              <a:t>      criterion</a:t>
            </a:r>
            <a:r>
              <a:rPr lang="en-GB" dirty="0">
                <a:latin typeface="Times New Roman" panose="02020603050405020304" pitchFamily="18" charset="0"/>
                <a:cs typeface="Times New Roman" panose="02020603050405020304" pitchFamily="18" charset="0"/>
              </a:rPr>
              <a:t> is adopted. For example, </a:t>
            </a:r>
            <a:r>
              <a:rPr lang="en-GB" i="1" dirty="0">
                <a:latin typeface="Times New Roman" panose="02020603050405020304" pitchFamily="18" charset="0"/>
                <a:cs typeface="Times New Roman" panose="02020603050405020304" pitchFamily="18" charset="0"/>
              </a:rPr>
              <a:t>aggregation by industries </a:t>
            </a:r>
            <a:r>
              <a:rPr lang="en-GB" dirty="0">
                <a:latin typeface="Times New Roman" panose="02020603050405020304" pitchFamily="18" charset="0"/>
                <a:cs typeface="Times New Roman" panose="02020603050405020304" pitchFamily="18" charset="0"/>
              </a:rPr>
              <a:t>highlights interdependencies between intermediate </a:t>
            </a:r>
          </a:p>
          <a:p>
            <a:r>
              <a:rPr lang="en-GB" dirty="0">
                <a:latin typeface="Times New Roman" panose="02020603050405020304" pitchFamily="18" charset="0"/>
                <a:cs typeface="Times New Roman" panose="02020603050405020304" pitchFamily="18" charset="0"/>
              </a:rPr>
              <a:t>      product flows and draws attention to the viability condition for co-ordination. On the other hand, </a:t>
            </a:r>
            <a:r>
              <a:rPr lang="en-GB" i="1" dirty="0">
                <a:latin typeface="Times New Roman" panose="02020603050405020304" pitchFamily="18" charset="0"/>
                <a:cs typeface="Times New Roman" panose="02020603050405020304" pitchFamily="18" charset="0"/>
              </a:rPr>
              <a:t>aggregation by </a:t>
            </a:r>
          </a:p>
          <a:p>
            <a:r>
              <a:rPr lang="en-GB" i="1" dirty="0">
                <a:latin typeface="Times New Roman" panose="02020603050405020304" pitchFamily="18" charset="0"/>
                <a:cs typeface="Times New Roman" panose="02020603050405020304" pitchFamily="18" charset="0"/>
              </a:rPr>
              <a:t>      vertically integrated sectors </a:t>
            </a:r>
            <a:r>
              <a:rPr lang="en-GB" dirty="0">
                <a:latin typeface="Times New Roman" panose="02020603050405020304" pitchFamily="18" charset="0"/>
                <a:cs typeface="Times New Roman" panose="02020603050405020304" pitchFamily="18" charset="0"/>
              </a:rPr>
              <a:t>highlights sequential dependencies between fabrication stages along the same </a:t>
            </a:r>
          </a:p>
          <a:p>
            <a:r>
              <a:rPr lang="en-GB" dirty="0">
                <a:latin typeface="Times New Roman" panose="02020603050405020304" pitchFamily="18" charset="0"/>
                <a:cs typeface="Times New Roman" panose="02020603050405020304" pitchFamily="18" charset="0"/>
              </a:rPr>
              <a:t>      transformation line, and draws attention to ‘in-process’ coordination requirements (time </a:t>
            </a:r>
          </a:p>
          <a:p>
            <a:r>
              <a:rPr lang="en-GB" dirty="0">
                <a:latin typeface="Times New Roman" panose="02020603050405020304" pitchFamily="18" charset="0"/>
                <a:cs typeface="Times New Roman" panose="02020603050405020304" pitchFamily="18" charset="0"/>
              </a:rPr>
              <a:t>     synchronisation of fabrication stages along the same transformation line) and to ‘cross-process’ coordination  </a:t>
            </a:r>
          </a:p>
          <a:p>
            <a:r>
              <a:rPr lang="en-GB" dirty="0">
                <a:latin typeface="Times New Roman" panose="02020603050405020304" pitchFamily="18" charset="0"/>
                <a:cs typeface="Times New Roman" panose="02020603050405020304" pitchFamily="18" charset="0"/>
              </a:rPr>
              <a:t>     requirements (macroeconomic coordination across different  vertically integrated sectors)</a:t>
            </a:r>
          </a:p>
          <a:p>
            <a:r>
              <a:rPr lang="en-GB"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82789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1"/>
          </p:nvPr>
        </p:nvSpPr>
        <p:spPr/>
        <p:txBody>
          <a:bodyPr/>
          <a:lstStyle/>
          <a:p>
            <a:pPr marL="400050" indent="-400050">
              <a:buAutoNum type="romanLcParenBoth"/>
            </a:pPr>
            <a:r>
              <a:rPr lang="it-IT" dirty="0" err="1">
                <a:latin typeface="Times New Roman" panose="02020603050405020304" pitchFamily="18" charset="0"/>
                <a:cs typeface="Times New Roman" panose="02020603050405020304" pitchFamily="18" charset="0"/>
              </a:rPr>
              <a:t>Misalignment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type</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speed</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changes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to be </a:t>
            </a:r>
            <a:r>
              <a:rPr lang="it-IT" dirty="0" err="1">
                <a:latin typeface="Times New Roman" panose="02020603050405020304" pitchFamily="18" charset="0"/>
                <a:cs typeface="Times New Roman" panose="02020603050405020304" pitchFamily="18" charset="0"/>
              </a:rPr>
              <a:t>expected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both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and </a:t>
            </a:r>
            <a:r>
              <a:rPr lang="it-IT" dirty="0" err="1">
                <a:latin typeface="Times New Roman" panose="02020603050405020304" pitchFamily="18" charset="0"/>
                <a:cs typeface="Times New Roman" panose="02020603050405020304" pitchFamily="18" charset="0"/>
              </a:rPr>
              <a:t>across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endParaRPr lang="it-IT" dirty="0">
              <a:latin typeface="Times New Roman" panose="02020603050405020304" pitchFamily="18" charset="0"/>
              <a:cs typeface="Times New Roman" panose="02020603050405020304" pitchFamily="18" charset="0"/>
            </a:endParaRPr>
          </a:p>
          <a:p>
            <a:pPr marL="400050" indent="-400050">
              <a:buAutoNum type="romanLcParenBoth"/>
            </a:pPr>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relevant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level</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depending</a:t>
            </a:r>
            <a:r>
              <a:rPr lang="it-IT" dirty="0">
                <a:latin typeface="Times New Roman" panose="02020603050405020304" pitchFamily="18" charset="0"/>
                <a:cs typeface="Times New Roman" panose="02020603050405020304" pitchFamily="18" charset="0"/>
              </a:rPr>
              <a:t> on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are </a:t>
            </a:r>
            <a:r>
              <a:rPr lang="it-IT" dirty="0" err="1">
                <a:latin typeface="Times New Roman" panose="02020603050405020304" pitchFamily="18" charset="0"/>
                <a:cs typeface="Times New Roman" panose="02020603050405020304" pitchFamily="18" charset="0"/>
              </a:rPr>
              <a:t>considered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significant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implications</a:t>
            </a:r>
            <a:r>
              <a:rPr lang="it-IT" dirty="0">
                <a:latin typeface="Times New Roman" panose="02020603050405020304" pitchFamily="18" charset="0"/>
                <a:cs typeface="Times New Roman" panose="02020603050405020304" pitchFamily="18" charset="0"/>
              </a:rPr>
              <a:t> for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requirements</a:t>
            </a:r>
            <a:r>
              <a:rPr lang="it-IT" dirty="0">
                <a:latin typeface="Times New Roman" panose="02020603050405020304" pitchFamily="18" charset="0"/>
                <a:cs typeface="Times New Roman" panose="02020603050405020304" pitchFamily="18" charset="0"/>
              </a:rPr>
              <a:t>. For </a:t>
            </a:r>
            <a:r>
              <a:rPr lang="it-IT" dirty="0" err="1">
                <a:latin typeface="Times New Roman" panose="02020603050405020304" pitchFamily="18" charset="0"/>
                <a:cs typeface="Times New Roman" panose="02020603050405020304" pitchFamily="18" charset="0"/>
              </a:rPr>
              <a:t>example</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fabrication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stages</a:t>
            </a:r>
            <a:r>
              <a:rPr lang="it-IT" dirty="0">
                <a:latin typeface="Times New Roman" panose="02020603050405020304" pitchFamily="18" charset="0"/>
                <a:cs typeface="Times New Roman" panose="02020603050405020304" pitchFamily="18" charset="0"/>
              </a:rPr>
              <a:t> of a </a:t>
            </a:r>
            <a:r>
              <a:rPr lang="it-IT" dirty="0" err="1">
                <a:latin typeface="Times New Roman" panose="02020603050405020304" pitchFamily="18" charset="0"/>
                <a:cs typeface="Times New Roman" panose="02020603050405020304" pitchFamily="18" charset="0"/>
              </a:rPr>
              <a:t>given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concentrated</a:t>
            </a:r>
            <a:r>
              <a:rPr lang="it-IT" dirty="0">
                <a:latin typeface="Times New Roman" panose="02020603050405020304" pitchFamily="18" charset="0"/>
                <a:cs typeface="Times New Roman" panose="02020603050405020304" pitchFamily="18" charset="0"/>
              </a:rPr>
              <a:t> in the </a:t>
            </a:r>
            <a:r>
              <a:rPr lang="it-IT" dirty="0" err="1">
                <a:latin typeface="Times New Roman" panose="02020603050405020304" pitchFamily="18" charset="0"/>
                <a:cs typeface="Times New Roman" panose="02020603050405020304" pitchFamily="18" charset="0"/>
              </a:rPr>
              <a:t>same</a:t>
            </a:r>
            <a:r>
              <a:rPr lang="it-IT" dirty="0">
                <a:latin typeface="Times New Roman" panose="02020603050405020304" pitchFamily="18" charset="0"/>
                <a:cs typeface="Times New Roman" panose="02020603050405020304" pitchFamily="18" charset="0"/>
              </a:rPr>
              <a:t> location </a:t>
            </a:r>
            <a:r>
              <a:rPr lang="it-IT" dirty="0" err="1">
                <a:latin typeface="Times New Roman" panose="02020603050405020304" pitchFamily="18" charset="0"/>
                <a:cs typeface="Times New Roman" panose="02020603050405020304" pitchFamily="18" charset="0"/>
              </a:rPr>
              <a:t>while</a:t>
            </a:r>
            <a:r>
              <a:rPr lang="it-IT" dirty="0">
                <a:latin typeface="Times New Roman" panose="02020603050405020304" pitchFamily="18" charset="0"/>
                <a:cs typeface="Times New Roman" panose="02020603050405020304" pitchFamily="18" charset="0"/>
              </a:rPr>
              <a:t> the agents </a:t>
            </a:r>
            <a:r>
              <a:rPr lang="it-IT" dirty="0" err="1">
                <a:latin typeface="Times New Roman" panose="02020603050405020304" pitchFamily="18" charset="0"/>
                <a:cs typeface="Times New Roman" panose="02020603050405020304" pitchFamily="18" charset="0"/>
              </a:rPr>
              <a:t>involved</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belong</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locations</a:t>
            </a:r>
            <a:endParaRPr lang="it-IT" dirty="0">
              <a:latin typeface="Times New Roman" panose="02020603050405020304" pitchFamily="18" charset="0"/>
              <a:cs typeface="Times New Roman" panose="02020603050405020304" pitchFamily="18" charset="0"/>
            </a:endParaRPr>
          </a:p>
          <a:p>
            <a:pPr marL="400050" indent="-400050">
              <a:buAutoNum type="romanLcParenBoth"/>
            </a:pPr>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correction</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misalignment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type</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speed</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changes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sought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through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policies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aimed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realignment</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view</a:t>
            </a:r>
            <a:r>
              <a:rPr lang="it-IT" dirty="0">
                <a:latin typeface="Times New Roman" panose="02020603050405020304" pitchFamily="18" charset="0"/>
                <a:cs typeface="Times New Roman" panose="02020603050405020304" pitchFamily="18" charset="0"/>
              </a:rPr>
              <a:t> of the </a:t>
            </a:r>
            <a:r>
              <a:rPr lang="it-IT" dirty="0" err="1">
                <a:latin typeface="Times New Roman" panose="02020603050405020304" pitchFamily="18" charset="0"/>
                <a:cs typeface="Times New Roman" panose="02020603050405020304" pitchFamily="18" charset="0"/>
              </a:rPr>
              <a:t>relevant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proportionality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conditions</a:t>
            </a:r>
            <a:endParaRPr lang="it-IT" dirty="0">
              <a:latin typeface="Times New Roman" panose="02020603050405020304" pitchFamily="18" charset="0"/>
              <a:cs typeface="Times New Roman" panose="02020603050405020304" pitchFamily="18" charset="0"/>
            </a:endParaRPr>
          </a:p>
          <a:p>
            <a:pPr marL="400050" indent="-400050">
              <a:buAutoNum type="romanLcParenBoth"/>
            </a:pPr>
            <a:r>
              <a:rPr lang="it-IT" dirty="0">
                <a:latin typeface="Times New Roman" panose="02020603050405020304" pitchFamily="18" charset="0"/>
                <a:cs typeface="Times New Roman" panose="02020603050405020304" pitchFamily="18" charset="0"/>
              </a:rPr>
              <a:t>Re-</a:t>
            </a:r>
            <a:r>
              <a:rPr lang="it-IT" dirty="0" err="1">
                <a:latin typeface="Times New Roman" panose="02020603050405020304" pitchFamily="18" charset="0"/>
                <a:cs typeface="Times New Roman" panose="02020603050405020304" pitchFamily="18" charset="0"/>
              </a:rPr>
              <a:t>alignment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policies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vary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depending</a:t>
            </a:r>
            <a:r>
              <a:rPr lang="it-IT" dirty="0">
                <a:latin typeface="Times New Roman" panose="02020603050405020304" pitchFamily="18" charset="0"/>
                <a:cs typeface="Times New Roman" panose="02020603050405020304" pitchFamily="18" charset="0"/>
              </a:rPr>
              <a:t> on </a:t>
            </a:r>
            <a:r>
              <a:rPr lang="it-IT" dirty="0" err="1">
                <a:latin typeface="Times New Roman" panose="02020603050405020304" pitchFamily="18" charset="0"/>
                <a:cs typeface="Times New Roman" panose="02020603050405020304" pitchFamily="18" charset="0"/>
              </a:rPr>
              <a:t>whether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consider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or </a:t>
            </a:r>
            <a:r>
              <a:rPr lang="it-IT" dirty="0" err="1">
                <a:latin typeface="Times New Roman" panose="02020603050405020304" pitchFamily="18" charset="0"/>
                <a:cs typeface="Times New Roman" panose="02020603050405020304" pitchFamily="18" charset="0"/>
              </a:rPr>
              <a:t>transformations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they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also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vary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depending</a:t>
            </a:r>
            <a:r>
              <a:rPr lang="it-IT" dirty="0">
                <a:latin typeface="Times New Roman" panose="02020603050405020304" pitchFamily="18" charset="0"/>
                <a:cs typeface="Times New Roman" panose="02020603050405020304" pitchFamily="18" charset="0"/>
              </a:rPr>
              <a:t> on the </a:t>
            </a:r>
            <a:r>
              <a:rPr lang="it-IT" dirty="0" err="1">
                <a:latin typeface="Times New Roman" panose="02020603050405020304" pitchFamily="18" charset="0"/>
                <a:cs typeface="Times New Roman" panose="02020603050405020304" pitchFamily="18" charset="0"/>
              </a:rPr>
              <a:t>level</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aggregation</a:t>
            </a:r>
            <a:endParaRPr lang="it-IT" dirty="0">
              <a:latin typeface="Times New Roman" panose="02020603050405020304" pitchFamily="18" charset="0"/>
              <a:cs typeface="Times New Roman" panose="02020603050405020304" pitchFamily="18" charset="0"/>
            </a:endParaRPr>
          </a:p>
          <a:p>
            <a:pPr marL="400050" indent="-400050">
              <a:buAutoNum type="romanLcParenBoth"/>
            </a:pPr>
            <a:r>
              <a:rPr lang="it-IT" dirty="0">
                <a:latin typeface="Times New Roman" panose="02020603050405020304" pitchFamily="18" charset="0"/>
                <a:cs typeface="Times New Roman" panose="02020603050405020304" pitchFamily="18" charset="0"/>
              </a:rPr>
              <a:t>Target-</a:t>
            </a:r>
            <a:r>
              <a:rPr lang="it-IT" dirty="0" err="1">
                <a:latin typeface="Times New Roman" panose="02020603050405020304" pitchFamily="18" charset="0"/>
                <a:cs typeface="Times New Roman" panose="02020603050405020304" pitchFamily="18" charset="0"/>
              </a:rPr>
              <a:t>specific</a:t>
            </a:r>
            <a:r>
              <a:rPr lang="it-IT" dirty="0">
                <a:latin typeface="Times New Roman" panose="02020603050405020304" pitchFamily="18" charset="0"/>
                <a:cs typeface="Times New Roman" panose="02020603050405020304" pitchFamily="18" charset="0"/>
              </a:rPr>
              <a:t> re-</a:t>
            </a:r>
            <a:r>
              <a:rPr lang="it-IT" dirty="0" err="1">
                <a:latin typeface="Times New Roman" panose="02020603050405020304" pitchFamily="18" charset="0"/>
                <a:cs typeface="Times New Roman" panose="02020603050405020304" pitchFamily="18" charset="0"/>
              </a:rPr>
              <a:t>alignment</a:t>
            </a:r>
            <a:r>
              <a:rPr lang="it-IT" dirty="0">
                <a:latin typeface="Times New Roman" panose="02020603050405020304" pitchFamily="18" charset="0"/>
                <a:cs typeface="Times New Roman" panose="02020603050405020304" pitchFamily="18" charset="0"/>
              </a:rPr>
              <a:t> policies highlight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the policy </a:t>
            </a:r>
            <a:r>
              <a:rPr lang="it-IT" dirty="0" err="1">
                <a:latin typeface="Times New Roman" panose="02020603050405020304" pitchFamily="18" charset="0"/>
                <a:cs typeface="Times New Roman" panose="02020603050405020304" pitchFamily="18" charset="0"/>
              </a:rPr>
              <a:t>alignment</a:t>
            </a:r>
            <a:r>
              <a:rPr lang="it-IT" dirty="0">
                <a:latin typeface="Times New Roman" panose="02020603050405020304" pitchFamily="18" charset="0"/>
                <a:cs typeface="Times New Roman" panose="02020603050405020304" pitchFamily="18" charset="0"/>
              </a:rPr>
              <a:t> of target-</a:t>
            </a:r>
            <a:r>
              <a:rPr lang="it-IT" dirty="0" err="1">
                <a:latin typeface="Times New Roman" panose="02020603050405020304" pitchFamily="18" charset="0"/>
                <a:cs typeface="Times New Roman" panose="02020603050405020304" pitchFamily="18" charset="0"/>
              </a:rPr>
              <a:t>specific</a:t>
            </a:r>
            <a:r>
              <a:rPr lang="it-IT" dirty="0">
                <a:latin typeface="Times New Roman" panose="02020603050405020304" pitchFamily="18" charset="0"/>
                <a:cs typeface="Times New Roman" panose="02020603050405020304" pitchFamily="18" charset="0"/>
              </a:rPr>
              <a:t> measures  </a:t>
            </a:r>
            <a:r>
              <a:rPr lang="it-IT" i="1" dirty="0" err="1">
                <a:latin typeface="Times New Roman" panose="02020603050405020304" pitchFamily="18" charset="0"/>
                <a:cs typeface="Times New Roman" panose="02020603050405020304" pitchFamily="18" charset="0"/>
              </a:rPr>
              <a:t>cannot</a:t>
            </a:r>
            <a:r>
              <a:rPr lang="it-IT" i="1" dirty="0">
                <a:latin typeface="Times New Roman" panose="02020603050405020304" pitchFamily="18" charset="0"/>
                <a:cs typeface="Times New Roman" panose="02020603050405020304" pitchFamily="18" charset="0"/>
              </a:rPr>
              <a:t> be taken for </a:t>
            </a:r>
            <a:r>
              <a:rPr lang="it-IT" i="1" dirty="0" err="1">
                <a:latin typeface="Times New Roman" panose="02020603050405020304" pitchFamily="18" charset="0"/>
                <a:cs typeface="Times New Roman" panose="02020603050405020304" pitchFamily="18" charset="0"/>
              </a:rPr>
              <a:t>granted</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dynamics </a:t>
            </a:r>
            <a:r>
              <a:rPr lang="it-IT" dirty="0" err="1">
                <a:latin typeface="Times New Roman" panose="02020603050405020304" pitchFamily="18" charset="0"/>
                <a:cs typeface="Times New Roman" panose="02020603050405020304" pitchFamily="18" charset="0"/>
              </a:rPr>
              <a:t>draws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attention</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differentiated</a:t>
            </a:r>
            <a:r>
              <a:rPr lang="it-IT" dirty="0">
                <a:latin typeface="Times New Roman" panose="02020603050405020304" pitchFamily="18" charset="0"/>
                <a:cs typeface="Times New Roman" panose="02020603050405020304" pitchFamily="18" charset="0"/>
              </a:rPr>
              <a:t> (target-</a:t>
            </a:r>
            <a:r>
              <a:rPr lang="it-IT" dirty="0" err="1">
                <a:latin typeface="Times New Roman" panose="02020603050405020304" pitchFamily="18" charset="0"/>
                <a:cs typeface="Times New Roman" panose="02020603050405020304" pitchFamily="18" charset="0"/>
              </a:rPr>
              <a:t>specific</a:t>
            </a:r>
            <a:r>
              <a:rPr lang="it-IT" dirty="0">
                <a:latin typeface="Times New Roman" panose="02020603050405020304" pitchFamily="18" charset="0"/>
                <a:cs typeface="Times New Roman" panose="02020603050405020304" pitchFamily="18" charset="0"/>
              </a:rPr>
              <a:t>) policy </a:t>
            </a:r>
            <a:r>
              <a:rPr lang="it-IT" dirty="0" err="1">
                <a:latin typeface="Times New Roman" panose="02020603050405020304" pitchFamily="18" charset="0"/>
                <a:cs typeface="Times New Roman" panose="02020603050405020304" pitchFamily="18" charset="0"/>
              </a:rPr>
              <a:t>tools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may</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needed</a:t>
            </a:r>
            <a:r>
              <a:rPr lang="it-IT" dirty="0">
                <a:latin typeface="Times New Roman" panose="02020603050405020304" pitchFamily="18" charset="0"/>
                <a:cs typeface="Times New Roman" panose="02020603050405020304" pitchFamily="18" charset="0"/>
              </a:rPr>
              <a:t> to address the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levels of </a:t>
            </a:r>
            <a:r>
              <a:rPr lang="it-IT" dirty="0" err="1">
                <a:latin typeface="Times New Roman" panose="02020603050405020304" pitchFamily="18" charset="0"/>
                <a:cs typeface="Times New Roman" panose="02020603050405020304" pitchFamily="18" charset="0"/>
              </a:rPr>
              <a:t>aggregation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well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requirements </a:t>
            </a:r>
            <a:r>
              <a:rPr lang="it-IT" dirty="0" err="1">
                <a:latin typeface="Times New Roman" panose="02020603050405020304" pitchFamily="18" charset="0"/>
                <a:cs typeface="Times New Roman" panose="02020603050405020304" pitchFamily="18" charset="0"/>
              </a:rPr>
              <a:t>needed</a:t>
            </a:r>
            <a:r>
              <a:rPr lang="it-IT" dirty="0">
                <a:latin typeface="Times New Roman" panose="02020603050405020304" pitchFamily="18" charset="0"/>
                <a:cs typeface="Times New Roman" panose="02020603050405020304" pitchFamily="18" charset="0"/>
              </a:rPr>
              <a:t> to make the </a:t>
            </a:r>
            <a:r>
              <a:rPr lang="it-IT" dirty="0" err="1">
                <a:latin typeface="Times New Roman" panose="02020603050405020304" pitchFamily="18" charset="0"/>
                <a:cs typeface="Times New Roman" panose="02020603050405020304" pitchFamily="18" charset="0"/>
              </a:rPr>
              <a:t>corresponding</a:t>
            </a:r>
            <a:r>
              <a:rPr lang="it-IT" dirty="0">
                <a:latin typeface="Times New Roman" panose="02020603050405020304" pitchFamily="18" charset="0"/>
                <a:cs typeface="Times New Roman" panose="02020603050405020304" pitchFamily="18" charset="0"/>
              </a:rPr>
              <a:t> policy measures </a:t>
            </a:r>
            <a:r>
              <a:rPr lang="it-IT" dirty="0" err="1">
                <a:latin typeface="Times New Roman" panose="02020603050405020304" pitchFamily="18" charset="0"/>
                <a:cs typeface="Times New Roman" panose="02020603050405020304" pitchFamily="18" charset="0"/>
              </a:rPr>
              <a:t>mutually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consistent</a:t>
            </a:r>
            <a:r>
              <a:rPr lang="it-IT" dirty="0">
                <a:latin typeface="Times New Roman" panose="02020603050405020304" pitchFamily="18" charset="0"/>
                <a:cs typeface="Times New Roman" panose="02020603050405020304" pitchFamily="18" charset="0"/>
              </a:rPr>
              <a:t>. </a:t>
            </a:r>
            <a:endParaRPr lang="it-IT" i="1" dirty="0">
              <a:latin typeface="Times New Roman" panose="02020603050405020304" pitchFamily="18" charset="0"/>
              <a:cs typeface="Times New Roman" panose="02020603050405020304" pitchFamily="18" charset="0"/>
            </a:endParaRPr>
          </a:p>
        </p:txBody>
      </p:sp>
      <p:sp>
        <p:nvSpPr>
          <p:cNvPr id="5" name="Segnaposto testo 4"/>
          <p:cNvSpPr>
            <a:spLocks noGrp="1"/>
          </p:cNvSpPr>
          <p:nvPr>
            <p:ph type="body" sz="quarter" idx="10"/>
          </p:nvPr>
        </p:nvSpPr>
        <p:spPr>
          <a:xfrm>
            <a:off x="767408" y="332656"/>
            <a:ext cx="11233149" cy="648071"/>
          </a:xfrm>
        </p:spPr>
        <p:txBody>
          <a:bodyPr/>
          <a:lstStyle/>
          <a:p>
            <a:r>
              <a:rPr lang="it-IT" dirty="0">
                <a:latin typeface="Times New Roman" panose="02020603050405020304" pitchFamily="18" charset="0"/>
                <a:cs typeface="Times New Roman" panose="02020603050405020304" pitchFamily="18" charset="0"/>
              </a:rPr>
              <a:t>Production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r>
              <a:rPr lang="it-IT" dirty="0">
                <a:latin typeface="Times New Roman" panose="02020603050405020304" pitchFamily="18" charset="0"/>
                <a:cs typeface="Times New Roman" panose="02020603050405020304" pitchFamily="18" charset="0"/>
              </a:rPr>
              <a:t>: policy </a:t>
            </a:r>
            <a:r>
              <a:rPr lang="it-IT" dirty="0" err="1">
                <a:latin typeface="Times New Roman" panose="02020603050405020304" pitchFamily="18" charset="0"/>
                <a:cs typeface="Times New Roman" panose="02020603050405020304" pitchFamily="18" charset="0"/>
              </a:rPr>
              <a:t>alignment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challenges</a:t>
            </a:r>
            <a:endParaRPr lang="it-IT" dirty="0">
              <a:latin typeface="Times New Roman" panose="02020603050405020304" pitchFamily="18" charset="0"/>
              <a:cs typeface="Times New Roman" panose="02020603050405020304" pitchFamily="18" charset="0"/>
            </a:endParaRPr>
          </a:p>
        </p:txBody>
      </p:sp>
      <p:sp>
        <p:nvSpPr>
          <p:cNvPr id="4" name="Right Arrow 3"/>
          <p:cNvSpPr/>
          <p:nvPr/>
        </p:nvSpPr>
        <p:spPr>
          <a:xfrm>
            <a:off x="2711624" y="4725144"/>
            <a:ext cx="540000" cy="25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244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1127448" y="692696"/>
            <a:ext cx="11233149" cy="648071"/>
          </a:xfrm>
        </p:spPr>
        <p:txBody>
          <a:bodyPr/>
          <a:lstStyle/>
          <a:p>
            <a:r>
              <a:rPr lang="it-IT" dirty="0" err="1">
                <a:latin typeface="Times New Roman" panose="02020603050405020304" pitchFamily="18" charset="0"/>
                <a:cs typeface="Times New Roman" panose="02020603050405020304" pitchFamily="18" charset="0"/>
              </a:rPr>
              <a:t>Introduction</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contents</a:t>
            </a:r>
            <a:endParaRPr lang="it-IT" dirty="0">
              <a:latin typeface="Times New Roman" panose="02020603050405020304" pitchFamily="18" charset="0"/>
              <a:cs typeface="Times New Roman" panose="02020603050405020304" pitchFamily="18" charset="0"/>
            </a:endParaRPr>
          </a:p>
        </p:txBody>
      </p:sp>
      <p:sp>
        <p:nvSpPr>
          <p:cNvPr id="3" name="Segnaposto testo 2"/>
          <p:cNvSpPr>
            <a:spLocks noGrp="1"/>
          </p:cNvSpPr>
          <p:nvPr>
            <p:ph type="body" sz="quarter" idx="11"/>
          </p:nvPr>
        </p:nvSpPr>
        <p:spPr/>
        <p:txBody>
          <a:bodyPr/>
          <a:lstStyle/>
          <a:p>
            <a:pPr marL="342900" indent="-342900">
              <a:buAutoNum type="arabicPeriod"/>
            </a:pPr>
            <a:r>
              <a:rPr lang="it-IT" dirty="0">
                <a:latin typeface="Times New Roman" panose="02020603050405020304" pitchFamily="18" charset="0"/>
                <a:cs typeface="Times New Roman" panose="02020603050405020304" pitchFamily="18" charset="0"/>
              </a:rPr>
              <a:t>Production: a missing object?</a:t>
            </a:r>
          </a:p>
          <a:p>
            <a:r>
              <a:rPr lang="it-IT" dirty="0">
                <a:latin typeface="Times New Roman" panose="02020603050405020304" pitchFamily="18" charset="0"/>
                <a:cs typeface="Times New Roman" panose="02020603050405020304" pitchFamily="18" charset="0"/>
              </a:rPr>
              <a:t>2.   The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view of production</a:t>
            </a:r>
          </a:p>
          <a:p>
            <a:r>
              <a:rPr lang="it-IT" dirty="0">
                <a:latin typeface="Times New Roman" panose="02020603050405020304" pitchFamily="18" charset="0"/>
                <a:cs typeface="Times New Roman" panose="02020603050405020304" pitchFamily="18" charset="0"/>
              </a:rPr>
              <a:t>3. </a:t>
            </a:r>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and </a:t>
            </a:r>
            <a:r>
              <a:rPr lang="it-IT" dirty="0" err="1">
                <a:latin typeface="Times New Roman" panose="02020603050405020304" pitchFamily="18" charset="0"/>
                <a:cs typeface="Times New Roman" panose="02020603050405020304" pitchFamily="18" charset="0"/>
              </a:rPr>
              <a:t>transformations</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4. Dynamics of production: </a:t>
            </a:r>
            <a:r>
              <a:rPr lang="it-IT" dirty="0" err="1">
                <a:latin typeface="Times New Roman" panose="02020603050405020304" pitchFamily="18" charset="0"/>
                <a:cs typeface="Times New Roman" panose="02020603050405020304" pitchFamily="18" charset="0"/>
              </a:rPr>
              <a:t>sequentiality</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boundedness</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5. From production </a:t>
            </a:r>
            <a:r>
              <a:rPr lang="it-IT" dirty="0" err="1">
                <a:latin typeface="Times New Roman" panose="02020603050405020304" pitchFamily="18" charset="0"/>
                <a:cs typeface="Times New Roman" panose="02020603050405020304" pitchFamily="18" charset="0"/>
              </a:rPr>
              <a:t>processes</a:t>
            </a:r>
            <a:r>
              <a:rPr lang="it-IT" dirty="0">
                <a:latin typeface="Times New Roman" panose="02020603050405020304" pitchFamily="18" charset="0"/>
                <a:cs typeface="Times New Roman" panose="02020603050405020304" pitchFamily="18" charset="0"/>
              </a:rPr>
              <a:t> to the production system</a:t>
            </a:r>
          </a:p>
          <a:p>
            <a:r>
              <a:rPr lang="it-IT" dirty="0">
                <a:latin typeface="Times New Roman" panose="02020603050405020304" pitchFamily="18" charset="0"/>
                <a:cs typeface="Times New Roman" panose="02020603050405020304" pitchFamily="18" charset="0"/>
              </a:rPr>
              <a:t>6. The production system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complex system</a:t>
            </a:r>
          </a:p>
          <a:p>
            <a:r>
              <a:rPr lang="en-GB" dirty="0">
                <a:latin typeface="Times New Roman" panose="02020603050405020304" pitchFamily="18" charset="0"/>
                <a:cs typeface="Times New Roman" panose="02020603050405020304" pitchFamily="18" charset="0"/>
              </a:rPr>
              <a:t>7. A first approach to system building in the production domain:</a:t>
            </a:r>
          </a:p>
          <a:p>
            <a:r>
              <a:rPr lang="en-GB" dirty="0">
                <a:latin typeface="Times New Roman" panose="02020603050405020304" pitchFamily="18" charset="0"/>
                <a:cs typeface="Times New Roman" panose="02020603050405020304" pitchFamily="18" charset="0"/>
              </a:rPr>
              <a:t>        the Quesnay heritage</a:t>
            </a:r>
          </a:p>
          <a:p>
            <a:r>
              <a:rPr lang="it-IT" dirty="0">
                <a:latin typeface="Times New Roman" panose="02020603050405020304" pitchFamily="18" charset="0"/>
                <a:cs typeface="Times New Roman" panose="02020603050405020304" pitchFamily="18" charset="0"/>
              </a:rPr>
              <a:t>8. From the </a:t>
            </a:r>
            <a:r>
              <a:rPr lang="it-IT" dirty="0" err="1">
                <a:latin typeface="Times New Roman" panose="02020603050405020304" pitchFamily="18" charset="0"/>
                <a:cs typeface="Times New Roman" panose="02020603050405020304" pitchFamily="18" charset="0"/>
              </a:rPr>
              <a:t>horizontal</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vertical</a:t>
            </a:r>
            <a:r>
              <a:rPr lang="it-IT" dirty="0">
                <a:latin typeface="Times New Roman" panose="02020603050405020304" pitchFamily="18" charset="0"/>
                <a:cs typeface="Times New Roman" panose="02020603050405020304" pitchFamily="18" charset="0"/>
              </a:rPr>
              <a:t> approach and back</a:t>
            </a:r>
          </a:p>
          <a:p>
            <a:r>
              <a:rPr lang="it-IT" dirty="0">
                <a:latin typeface="Times New Roman" panose="02020603050405020304" pitchFamily="18" charset="0"/>
                <a:cs typeface="Times New Roman" panose="02020603050405020304" pitchFamily="18" charset="0"/>
              </a:rPr>
              <a:t>9. Production  </a:t>
            </a:r>
            <a:r>
              <a:rPr lang="it-IT" dirty="0" err="1">
                <a:latin typeface="Times New Roman" panose="02020603050405020304" pitchFamily="18" charset="0"/>
                <a:cs typeface="Times New Roman" panose="02020603050405020304" pitchFamily="18" charset="0"/>
              </a:rPr>
              <a:t>coordination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multi-level </a:t>
            </a:r>
            <a:r>
              <a:rPr lang="it-IT" dirty="0" err="1">
                <a:latin typeface="Times New Roman" panose="02020603050405020304" pitchFamily="18" charset="0"/>
                <a:cs typeface="Times New Roman" panose="02020603050405020304" pitchFamily="18" charset="0"/>
              </a:rPr>
              <a:t>interdependence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Babbage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principles</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10. Production systems and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dynamics</a:t>
            </a:r>
          </a:p>
          <a:p>
            <a:r>
              <a:rPr lang="it-IT" dirty="0">
                <a:latin typeface="Times New Roman" panose="02020603050405020304" pitchFamily="18" charset="0"/>
                <a:cs typeface="Times New Roman" panose="02020603050405020304" pitchFamily="18" charset="0"/>
              </a:rPr>
              <a:t>11.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dynamics: a  multi-</a:t>
            </a:r>
            <a:r>
              <a:rPr lang="it-IT" dirty="0" err="1">
                <a:latin typeface="Times New Roman" panose="02020603050405020304" pitchFamily="18" charset="0"/>
                <a:cs typeface="Times New Roman" panose="02020603050405020304" pitchFamily="18" charset="0"/>
              </a:rPr>
              <a:t>dimensional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endParaRPr lang="it-IT" dirty="0"/>
          </a:p>
          <a:p>
            <a:r>
              <a:rPr lang="it-IT" dirty="0">
                <a:latin typeface="Times New Roman" panose="02020603050405020304" pitchFamily="18" charset="0"/>
                <a:cs typeface="Times New Roman" panose="02020603050405020304" pitchFamily="18" charset="0"/>
              </a:rPr>
              <a:t>12. Production dynamics and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dynamics: policy </a:t>
            </a:r>
            <a:r>
              <a:rPr lang="it-IT" dirty="0" err="1">
                <a:latin typeface="Times New Roman" panose="02020603050405020304" pitchFamily="18" charset="0"/>
                <a:cs typeface="Times New Roman" panose="02020603050405020304" pitchFamily="18" charset="0"/>
              </a:rPr>
              <a:t>alignment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challenges</a:t>
            </a:r>
            <a:endParaRPr lang="it-IT" dirty="0">
              <a:latin typeface="Times New Roman" panose="02020603050405020304" pitchFamily="18" charset="0"/>
              <a:cs typeface="Times New Roman" panose="02020603050405020304" pitchFamily="18" charset="0"/>
            </a:endParaRPr>
          </a:p>
          <a:p>
            <a:pPr marL="342900" indent="-342900">
              <a:buAutoNum type="arabicPeriod"/>
            </a:pPr>
            <a:endParaRPr lang="it-IT" dirty="0"/>
          </a:p>
          <a:p>
            <a:pPr marL="342900" indent="-342900">
              <a:buAutoNum type="arabicPeriod"/>
            </a:pPr>
            <a:endParaRPr lang="it-IT" dirty="0"/>
          </a:p>
          <a:p>
            <a:pPr marL="342900" indent="-342900">
              <a:buAutoNum type="arabicPeriod"/>
            </a:pPr>
            <a:endParaRPr lang="it-IT" dirty="0"/>
          </a:p>
        </p:txBody>
      </p:sp>
    </p:spTree>
    <p:extLst>
      <p:ext uri="{BB962C8B-B14F-4D97-AF65-F5344CB8AC3E}">
        <p14:creationId xmlns:p14="http://schemas.microsoft.com/office/powerpoint/2010/main" val="1199445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latin typeface="Times New Roman" panose="02020603050405020304" pitchFamily="18" charset="0"/>
                <a:cs typeface="Times New Roman" panose="02020603050405020304" pitchFamily="18" charset="0"/>
              </a:rPr>
              <a:t>References</a:t>
            </a:r>
          </a:p>
        </p:txBody>
      </p:sp>
      <p:sp>
        <p:nvSpPr>
          <p:cNvPr id="3" name="Text Placeholder 2"/>
          <p:cNvSpPr>
            <a:spLocks noGrp="1"/>
          </p:cNvSpPr>
          <p:nvPr>
            <p:ph type="body" sz="quarter" idx="11"/>
          </p:nvPr>
        </p:nvSpPr>
        <p:spPr/>
        <p:txBody>
          <a:bodyPr/>
          <a:lstStyle/>
          <a:p>
            <a:r>
              <a:rPr lang="en-US" dirty="0">
                <a:latin typeface="Times New Roman" panose="02020603050405020304" pitchFamily="18" charset="0"/>
                <a:cs typeface="Times New Roman" panose="02020603050405020304" pitchFamily="18" charset="0"/>
              </a:rPr>
              <a:t>Ayres, R. U. (1988) ‘Complexity, Reliability, and Design: Manufacturing Implications’, </a:t>
            </a:r>
            <a:r>
              <a:rPr lang="en-US" i="1" dirty="0">
                <a:latin typeface="Times New Roman" panose="02020603050405020304" pitchFamily="18" charset="0"/>
                <a:cs typeface="Times New Roman" panose="02020603050405020304" pitchFamily="18" charset="0"/>
              </a:rPr>
              <a:t>Manufacturing</a:t>
            </a:r>
          </a:p>
          <a:p>
            <a:r>
              <a:rPr lang="en-US" i="1" dirty="0">
                <a:latin typeface="Times New Roman" panose="02020603050405020304" pitchFamily="18" charset="0"/>
                <a:cs typeface="Times New Roman" panose="02020603050405020304" pitchFamily="18" charset="0"/>
              </a:rPr>
              <a:t>Review</a:t>
            </a:r>
            <a:r>
              <a:rPr lang="en-US" dirty="0">
                <a:latin typeface="Times New Roman" panose="02020603050405020304" pitchFamily="18" charset="0"/>
                <a:cs typeface="Times New Roman" panose="02020603050405020304" pitchFamily="18" charset="0"/>
              </a:rPr>
              <a:t>, Vol. 1,  Nr 1, March 1988, pp. 26 - 35.</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Babbage, C. (1835) </a:t>
            </a:r>
            <a:r>
              <a:rPr lang="en-US" i="1" dirty="0">
                <a:latin typeface="Times New Roman" panose="02020603050405020304" pitchFamily="18" charset="0"/>
                <a:cs typeface="Times New Roman" panose="02020603050405020304" pitchFamily="18" charset="0"/>
              </a:rPr>
              <a:t>On the Economy of Machinery and Manufactures</a:t>
            </a:r>
            <a:r>
              <a:rPr lang="en-US" dirty="0">
                <a:latin typeface="Times New Roman" panose="02020603050405020304" pitchFamily="18" charset="0"/>
                <a:cs typeface="Times New Roman" panose="02020603050405020304" pitchFamily="18" charset="0"/>
              </a:rPr>
              <a:t>, 4th </a:t>
            </a:r>
            <a:r>
              <a:rPr lang="en-US" dirty="0" err="1">
                <a:latin typeface="Times New Roman" panose="02020603050405020304" pitchFamily="18" charset="0"/>
                <a:cs typeface="Times New Roman" panose="02020603050405020304" pitchFamily="18" charset="0"/>
              </a:rPr>
              <a:t>edn</a:t>
            </a:r>
            <a:r>
              <a:rPr lang="en-US" dirty="0">
                <a:latin typeface="Times New Roman" panose="02020603050405020304" pitchFamily="18" charset="0"/>
                <a:cs typeface="Times New Roman" panose="02020603050405020304" pitchFamily="18" charset="0"/>
              </a:rPr>
              <a:t>, London, Charles Knight.</a:t>
            </a:r>
            <a:endParaRPr lang="it-IT"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Debreu, G. (1959) </a:t>
            </a:r>
            <a:r>
              <a:rPr lang="en-US" i="1" dirty="0">
                <a:latin typeface="Times New Roman" panose="02020603050405020304" pitchFamily="18" charset="0"/>
                <a:cs typeface="Times New Roman" panose="02020603050405020304" pitchFamily="18" charset="0"/>
              </a:rPr>
              <a:t>The Theory of Value</a:t>
            </a:r>
            <a:r>
              <a:rPr lang="en-US" dirty="0">
                <a:latin typeface="Times New Roman" panose="02020603050405020304" pitchFamily="18" charset="0"/>
                <a:cs typeface="Times New Roman" panose="02020603050405020304" pitchFamily="18" charset="0"/>
              </a:rPr>
              <a:t>, New York, John Wiley.</a:t>
            </a:r>
            <a:endParaRPr lang="it-IT"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Forrester, J.W. (1961)  </a:t>
            </a:r>
            <a:r>
              <a:rPr lang="en-US" i="1" dirty="0">
                <a:latin typeface="Times New Roman" panose="02020603050405020304" pitchFamily="18" charset="0"/>
                <a:cs typeface="Times New Roman" panose="02020603050405020304" pitchFamily="18" charset="0"/>
              </a:rPr>
              <a:t>Industrial Dynamics</a:t>
            </a:r>
            <a:r>
              <a:rPr lang="en-US" dirty="0">
                <a:latin typeface="Times New Roman" panose="02020603050405020304" pitchFamily="18" charset="0"/>
                <a:cs typeface="Times New Roman" panose="02020603050405020304" pitchFamily="18" charset="0"/>
              </a:rPr>
              <a:t>, Cambridge, Massachusetts, The MIT Press.</a:t>
            </a:r>
          </a:p>
          <a:p>
            <a:endParaRPr lang="en-US" dirty="0">
              <a:latin typeface="Times New Roman" panose="02020603050405020304" pitchFamily="18" charset="0"/>
              <a:cs typeface="Times New Roman" panose="02020603050405020304" pitchFamily="18" charset="0"/>
            </a:endParaRPr>
          </a:p>
          <a:p>
            <a:r>
              <a:rPr lang="en-GB" dirty="0" err="1">
                <a:latin typeface="Times New Roman" panose="02020603050405020304" pitchFamily="18" charset="0"/>
                <a:cs typeface="Times New Roman" panose="02020603050405020304" pitchFamily="18" charset="0"/>
              </a:rPr>
              <a:t>Holweg</a:t>
            </a:r>
            <a:r>
              <a:rPr lang="en-GB" dirty="0">
                <a:latin typeface="Times New Roman" panose="02020603050405020304" pitchFamily="18" charset="0"/>
                <a:cs typeface="Times New Roman" panose="02020603050405020304" pitchFamily="18" charset="0"/>
              </a:rPr>
              <a:t>, M, Davies, J., De Meyer, A., Lawson, B. and </a:t>
            </a:r>
            <a:r>
              <a:rPr lang="en-GB" dirty="0" err="1">
                <a:latin typeface="Times New Roman" panose="02020603050405020304" pitchFamily="18" charset="0"/>
                <a:cs typeface="Times New Roman" panose="02020603050405020304" pitchFamily="18" charset="0"/>
              </a:rPr>
              <a:t>Schmenner</a:t>
            </a:r>
            <a:r>
              <a:rPr lang="en-GB" dirty="0">
                <a:latin typeface="Times New Roman" panose="02020603050405020304" pitchFamily="18" charset="0"/>
                <a:cs typeface="Times New Roman" panose="02020603050405020304" pitchFamily="18" charset="0"/>
              </a:rPr>
              <a:t>, R.W. (2018) </a:t>
            </a:r>
            <a:r>
              <a:rPr lang="en-GB" i="1" dirty="0">
                <a:latin typeface="Times New Roman" panose="02020603050405020304" pitchFamily="18" charset="0"/>
                <a:cs typeface="Times New Roman" panose="02020603050405020304" pitchFamily="18" charset="0"/>
              </a:rPr>
              <a:t>Process Theory. The Principles of Operations Management</a:t>
            </a:r>
            <a:r>
              <a:rPr lang="en-GB" dirty="0">
                <a:latin typeface="Times New Roman" panose="02020603050405020304" pitchFamily="18" charset="0"/>
                <a:cs typeface="Times New Roman" panose="02020603050405020304" pitchFamily="18" charset="0"/>
              </a:rPr>
              <a:t>, Oxford, Clarendon Press.</a:t>
            </a:r>
          </a:p>
          <a:p>
            <a:endParaRPr lang="en-US"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277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69BCE0D8-867E-48F7-9442-C2DD84DD3664}"/>
              </a:ext>
            </a:extLst>
          </p:cNvPr>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References</a:t>
            </a:r>
            <a:endParaRPr lang="it-IT" dirty="0">
              <a:latin typeface="Times New Roman" panose="02020603050405020304" pitchFamily="18" charset="0"/>
              <a:cs typeface="Times New Roman" panose="02020603050405020304" pitchFamily="18" charset="0"/>
            </a:endParaRPr>
          </a:p>
        </p:txBody>
      </p:sp>
      <p:sp>
        <p:nvSpPr>
          <p:cNvPr id="3" name="Segnaposto testo 2">
            <a:extLst>
              <a:ext uri="{FF2B5EF4-FFF2-40B4-BE49-F238E27FC236}">
                <a16:creationId xmlns:a16="http://schemas.microsoft.com/office/drawing/2014/main" id="{9A2E2E04-B3FE-4811-BDD2-DA80CE4A1A81}"/>
              </a:ext>
            </a:extLst>
          </p:cNvPr>
          <p:cNvSpPr>
            <a:spLocks noGrp="1"/>
          </p:cNvSpPr>
          <p:nvPr>
            <p:ph type="body" sz="quarter" idx="11"/>
          </p:nvPr>
        </p:nvSpPr>
        <p:spPr/>
        <p:txBody>
          <a:bodyPr/>
          <a:lstStyle/>
          <a:p>
            <a:r>
              <a:rPr lang="en-GB" dirty="0" err="1">
                <a:latin typeface="Times New Roman" panose="02020603050405020304" pitchFamily="18" charset="0"/>
                <a:cs typeface="Times New Roman" panose="02020603050405020304" pitchFamily="18" charset="0"/>
              </a:rPr>
              <a:t>Koskela</a:t>
            </a:r>
            <a:r>
              <a:rPr lang="en-GB" dirty="0">
                <a:latin typeface="Times New Roman" panose="02020603050405020304" pitchFamily="18" charset="0"/>
                <a:cs typeface="Times New Roman" panose="02020603050405020304" pitchFamily="18" charset="0"/>
              </a:rPr>
              <a:t>, L. (1992) ‘Application of the New Construction Philosophy to Manufacturing’, Stanford University, CIFE Technical Report n. 72 (September).</a:t>
            </a:r>
          </a:p>
          <a:p>
            <a:endParaRPr lang="en-GB" dirty="0">
              <a:latin typeface="Times New Roman" panose="02020603050405020304" pitchFamily="18" charset="0"/>
              <a:cs typeface="Times New Roman" panose="02020603050405020304" pitchFamily="18" charset="0"/>
            </a:endParaRPr>
          </a:p>
          <a:p>
            <a:r>
              <a:rPr lang="en-GB" dirty="0" err="1">
                <a:latin typeface="Times New Roman" panose="02020603050405020304" pitchFamily="18" charset="0"/>
                <a:cs typeface="Times New Roman" panose="02020603050405020304" pitchFamily="18" charset="0"/>
              </a:rPr>
              <a:t>Koskela</a:t>
            </a:r>
            <a:r>
              <a:rPr lang="en-GB" dirty="0">
                <a:latin typeface="Times New Roman" panose="02020603050405020304" pitchFamily="18" charset="0"/>
                <a:cs typeface="Times New Roman" panose="02020603050405020304" pitchFamily="18" charset="0"/>
              </a:rPr>
              <a:t>, L. (1999) ‘We Need a Theory of Construction’, </a:t>
            </a:r>
            <a:r>
              <a:rPr lang="en-US" dirty="0">
                <a:latin typeface="Times New Roman" panose="02020603050405020304" pitchFamily="18" charset="0"/>
                <a:cs typeface="Times New Roman" panose="02020603050405020304" pitchFamily="18" charset="0"/>
              </a:rPr>
              <a:t>VTT Building Technology, Concurrent Engineering.</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dirty="0" err="1">
                <a:latin typeface="Times New Roman" panose="02020603050405020304" pitchFamily="18" charset="0"/>
                <a:cs typeface="Times New Roman" panose="02020603050405020304" pitchFamily="18" charset="0"/>
              </a:rPr>
              <a:t>Landesmann</a:t>
            </a:r>
            <a:r>
              <a:rPr lang="en-GB" dirty="0">
                <a:latin typeface="Times New Roman" panose="02020603050405020304" pitchFamily="18" charset="0"/>
                <a:cs typeface="Times New Roman" panose="02020603050405020304" pitchFamily="18" charset="0"/>
              </a:rPr>
              <a:t>, M. and Scazzieri, R. (1996) ‘The Production Process: Description and Analysis’, in M. </a:t>
            </a:r>
            <a:r>
              <a:rPr lang="en-GB" dirty="0" err="1">
                <a:latin typeface="Times New Roman" panose="02020603050405020304" pitchFamily="18" charset="0"/>
                <a:cs typeface="Times New Roman" panose="02020603050405020304" pitchFamily="18" charset="0"/>
              </a:rPr>
              <a:t>Landesmann</a:t>
            </a:r>
            <a:r>
              <a:rPr lang="en-GB" dirty="0">
                <a:latin typeface="Times New Roman" panose="02020603050405020304" pitchFamily="18" charset="0"/>
                <a:cs typeface="Times New Roman" panose="02020603050405020304" pitchFamily="18" charset="0"/>
              </a:rPr>
              <a:t> and R. Scazzieri (eds.), </a:t>
            </a:r>
            <a:r>
              <a:rPr lang="en-GB" i="1" dirty="0">
                <a:latin typeface="Times New Roman" panose="02020603050405020304" pitchFamily="18" charset="0"/>
                <a:cs typeface="Times New Roman" panose="02020603050405020304" pitchFamily="18" charset="0"/>
              </a:rPr>
              <a:t>Production and Economic Dynamics</a:t>
            </a:r>
            <a:r>
              <a:rPr lang="en-GB" dirty="0">
                <a:latin typeface="Times New Roman" panose="02020603050405020304" pitchFamily="18" charset="0"/>
                <a:cs typeface="Times New Roman" panose="02020603050405020304" pitchFamily="18" charset="0"/>
              </a:rPr>
              <a:t>, Cambridge University Press, pp. 191-228.</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Lowe, A. (1976) </a:t>
            </a:r>
            <a:r>
              <a:rPr lang="en-GB" i="1" dirty="0">
                <a:latin typeface="Times New Roman" panose="02020603050405020304" pitchFamily="18" charset="0"/>
                <a:cs typeface="Times New Roman" panose="02020603050405020304" pitchFamily="18" charset="0"/>
              </a:rPr>
              <a:t>The Path of Economic Growth</a:t>
            </a:r>
            <a:r>
              <a:rPr lang="en-GB" dirty="0">
                <a:latin typeface="Times New Roman" panose="02020603050405020304" pitchFamily="18" charset="0"/>
                <a:cs typeface="Times New Roman" panose="02020603050405020304" pitchFamily="18" charset="0"/>
              </a:rPr>
              <a:t>, Cambridge, Cambridge University Press.</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Pasinetti, L.L. 1980 [1973] ‘The Notion of Vertical Integration in Economic Analysis’, in L.L. Pasinetti, ed., </a:t>
            </a:r>
            <a:r>
              <a:rPr lang="en-GB" i="1" dirty="0">
                <a:latin typeface="Times New Roman" panose="02020603050405020304" pitchFamily="18" charset="0"/>
                <a:cs typeface="Times New Roman" panose="02020603050405020304" pitchFamily="18" charset="0"/>
              </a:rPr>
              <a:t>Essays on the Theory of Joint Production</a:t>
            </a:r>
            <a:r>
              <a:rPr lang="en-GB" dirty="0">
                <a:latin typeface="Times New Roman" panose="02020603050405020304" pitchFamily="18" charset="0"/>
                <a:cs typeface="Times New Roman" panose="02020603050405020304" pitchFamily="18" charset="0"/>
              </a:rPr>
              <a:t>, London and Basingstoke, Macmillan, pp. 16-43.</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7426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512F41A9-43EF-4E99-91C3-CEAFE3A46739}"/>
              </a:ext>
            </a:extLst>
          </p:cNvPr>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References</a:t>
            </a:r>
            <a:endParaRPr lang="it-IT" dirty="0">
              <a:latin typeface="Times New Roman" panose="02020603050405020304" pitchFamily="18" charset="0"/>
              <a:cs typeface="Times New Roman" panose="02020603050405020304" pitchFamily="18" charset="0"/>
            </a:endParaRPr>
          </a:p>
          <a:p>
            <a:endParaRPr lang="it-IT" dirty="0"/>
          </a:p>
        </p:txBody>
      </p:sp>
      <p:sp>
        <p:nvSpPr>
          <p:cNvPr id="3" name="Segnaposto testo 2">
            <a:extLst>
              <a:ext uri="{FF2B5EF4-FFF2-40B4-BE49-F238E27FC236}">
                <a16:creationId xmlns:a16="http://schemas.microsoft.com/office/drawing/2014/main" id="{AD47A6AC-9A08-4B6D-9198-8C2D41D2A034}"/>
              </a:ext>
            </a:extLst>
          </p:cNvPr>
          <p:cNvSpPr>
            <a:spLocks noGrp="1"/>
          </p:cNvSpPr>
          <p:nvPr>
            <p:ph type="body" sz="quarter" idx="11"/>
          </p:nvPr>
        </p:nvSpPr>
        <p:spPr/>
        <p:txBody>
          <a:bodyPr/>
          <a:lstStyle/>
          <a:p>
            <a:r>
              <a:rPr lang="en-GB" dirty="0">
                <a:latin typeface="Times New Roman" panose="02020603050405020304" pitchFamily="18" charset="0"/>
                <a:cs typeface="Times New Roman" panose="02020603050405020304" pitchFamily="18" charset="0"/>
              </a:rPr>
              <a:t>Pasinetti, L.L. (1981) </a:t>
            </a:r>
            <a:r>
              <a:rPr lang="en-GB" i="1" dirty="0">
                <a:latin typeface="Times New Roman" panose="02020603050405020304" pitchFamily="18" charset="0"/>
                <a:cs typeface="Times New Roman" panose="02020603050405020304" pitchFamily="18" charset="0"/>
              </a:rPr>
              <a:t>Structural Change and Economic Growth. </a:t>
            </a:r>
            <a:r>
              <a:rPr lang="en-US" i="1" dirty="0">
                <a:latin typeface="Times New Roman" panose="02020603050405020304" pitchFamily="18" charset="0"/>
                <a:cs typeface="Times New Roman" panose="02020603050405020304" pitchFamily="18" charset="0"/>
              </a:rPr>
              <a:t>A Theoretical Essay on the Dynamics of the Wealth of Nations</a:t>
            </a:r>
            <a:r>
              <a:rPr lang="en-US" dirty="0">
                <a:latin typeface="Times New Roman" panose="02020603050405020304" pitchFamily="18" charset="0"/>
                <a:cs typeface="Times New Roman" panose="02020603050405020304" pitchFamily="18" charset="0"/>
              </a:rPr>
              <a:t>, Cambridge, Cambridge University Press.</a:t>
            </a:r>
            <a:endParaRPr lang="it-IT"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Pfeffer, J. and Sutton, R.I. (1999) </a:t>
            </a:r>
            <a:r>
              <a:rPr lang="en-GB" i="1" dirty="0">
                <a:latin typeface="Times New Roman" panose="02020603050405020304" pitchFamily="18" charset="0"/>
                <a:cs typeface="Times New Roman" panose="02020603050405020304" pitchFamily="18" charset="0"/>
              </a:rPr>
              <a:t>The Knowing-Doing Gap: How Smart Companies Turn Knowledge into Action</a:t>
            </a:r>
            <a:r>
              <a:rPr lang="en-GB" dirty="0">
                <a:latin typeface="Times New Roman" panose="02020603050405020304" pitchFamily="18" charset="0"/>
                <a:cs typeface="Times New Roman" panose="02020603050405020304" pitchFamily="18" charset="0"/>
              </a:rPr>
              <a:t>, Boston, MA, Harvard Business School Press. </a:t>
            </a:r>
          </a:p>
          <a:p>
            <a:endParaRPr lang="en-GB"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Quadrio</a:t>
            </a:r>
            <a:r>
              <a:rPr lang="en-US" dirty="0">
                <a:latin typeface="Times New Roman" panose="02020603050405020304" pitchFamily="18" charset="0"/>
                <a:cs typeface="Times New Roman" panose="02020603050405020304" pitchFamily="18" charset="0"/>
              </a:rPr>
              <a:t> Curzio A. </a:t>
            </a:r>
            <a:r>
              <a:rPr lang="en-GB" dirty="0">
                <a:latin typeface="Times New Roman" panose="02020603050405020304" pitchFamily="18" charset="0"/>
                <a:cs typeface="Times New Roman" panose="02020603050405020304" pitchFamily="18" charset="0"/>
              </a:rPr>
              <a:t> (1986),</a:t>
            </a:r>
            <a:r>
              <a:rPr lang="en-GB" i="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Technological Scarcity: an Essay on Production and Structural Change’, in </a:t>
            </a:r>
            <a:r>
              <a:rPr lang="en-GB" dirty="0" err="1">
                <a:latin typeface="Times New Roman" panose="02020603050405020304" pitchFamily="18" charset="0"/>
                <a:cs typeface="Times New Roman" panose="02020603050405020304" pitchFamily="18" charset="0"/>
              </a:rPr>
              <a:t>Baranzini</a:t>
            </a:r>
            <a:r>
              <a:rPr lang="en-GB" dirty="0">
                <a:latin typeface="Times New Roman" panose="02020603050405020304" pitchFamily="18" charset="0"/>
                <a:cs typeface="Times New Roman" panose="02020603050405020304" pitchFamily="18" charset="0"/>
              </a:rPr>
              <a:t> M. and Scazzieri R. (eds), </a:t>
            </a:r>
            <a:r>
              <a:rPr lang="en-GB" i="1" dirty="0">
                <a:latin typeface="Times New Roman" panose="02020603050405020304" pitchFamily="18" charset="0"/>
                <a:cs typeface="Times New Roman" panose="02020603050405020304" pitchFamily="18" charset="0"/>
              </a:rPr>
              <a:t>Foundations of Economics - Structure of Inquiry and Economic Theory</a:t>
            </a:r>
            <a:r>
              <a:rPr lang="en-GB" dirty="0">
                <a:latin typeface="Times New Roman" panose="02020603050405020304" pitchFamily="18" charset="0"/>
                <a:cs typeface="Times New Roman" panose="02020603050405020304" pitchFamily="18" charset="0"/>
              </a:rPr>
              <a:t>, Basil Blackwell, Oxford, pp. 311-338.</a:t>
            </a:r>
            <a:endParaRPr lang="it-IT"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Rosenberg, N. (1982</a:t>
            </a:r>
            <a:r>
              <a:rPr lang="en-GB" i="1" dirty="0">
                <a:latin typeface="Times New Roman" panose="02020603050405020304" pitchFamily="18" charset="0"/>
                <a:cs typeface="Times New Roman" panose="02020603050405020304" pitchFamily="18" charset="0"/>
              </a:rPr>
              <a:t>)  Inside the Black Box. Technology and Economics</a:t>
            </a:r>
            <a:r>
              <a:rPr lang="en-GB" dirty="0">
                <a:latin typeface="Times New Roman" panose="02020603050405020304" pitchFamily="18" charset="0"/>
                <a:cs typeface="Times New Roman" panose="02020603050405020304" pitchFamily="18" charset="0"/>
              </a:rPr>
              <a:t>, Cambridge, Cambridge University Press.</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Scazzieri, R. (1993)  </a:t>
            </a:r>
            <a:r>
              <a:rPr lang="en-GB" i="1" dirty="0">
                <a:latin typeface="Times New Roman" panose="02020603050405020304" pitchFamily="18" charset="0"/>
                <a:cs typeface="Times New Roman" panose="02020603050405020304" pitchFamily="18" charset="0"/>
              </a:rPr>
              <a:t>A Theory of Production. Tasks, Processes, and Technical Practices</a:t>
            </a:r>
            <a:r>
              <a:rPr lang="en-GB" dirty="0">
                <a:latin typeface="Times New Roman" panose="02020603050405020304" pitchFamily="18" charset="0"/>
                <a:cs typeface="Times New Roman" panose="02020603050405020304" pitchFamily="18" charset="0"/>
              </a:rPr>
              <a:t>, Oxford, Clarendon Press.</a:t>
            </a:r>
          </a:p>
          <a:p>
            <a:endParaRPr lang="en-GB" dirty="0">
              <a:latin typeface="Times New Roman" panose="02020603050405020304" pitchFamily="18" charset="0"/>
              <a:cs typeface="Times New Roman" panose="02020603050405020304" pitchFamily="18" charset="0"/>
            </a:endParaRPr>
          </a:p>
          <a:p>
            <a:endParaRPr lang="it-IT" dirty="0"/>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067270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CBBC658-FFDE-4176-AD08-53CF41139E26}"/>
              </a:ext>
            </a:extLst>
          </p:cNvPr>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References</a:t>
            </a:r>
            <a:endParaRPr lang="it-IT" dirty="0">
              <a:latin typeface="Times New Roman" panose="02020603050405020304" pitchFamily="18" charset="0"/>
              <a:cs typeface="Times New Roman" panose="02020603050405020304" pitchFamily="18" charset="0"/>
            </a:endParaRPr>
          </a:p>
          <a:p>
            <a:endParaRPr lang="it-IT" dirty="0"/>
          </a:p>
        </p:txBody>
      </p:sp>
      <p:sp>
        <p:nvSpPr>
          <p:cNvPr id="3" name="Segnaposto testo 2">
            <a:extLst>
              <a:ext uri="{FF2B5EF4-FFF2-40B4-BE49-F238E27FC236}">
                <a16:creationId xmlns:a16="http://schemas.microsoft.com/office/drawing/2014/main" id="{8C4FF0EB-F39A-4737-B00E-72E8D2953BDB}"/>
              </a:ext>
            </a:extLst>
          </p:cNvPr>
          <p:cNvSpPr>
            <a:spLocks noGrp="1"/>
          </p:cNvSpPr>
          <p:nvPr>
            <p:ph type="body" sz="quarter" idx="11"/>
          </p:nvPr>
        </p:nvSpPr>
        <p:spPr/>
        <p:txBody>
          <a:bodyPr/>
          <a:lstStyle/>
          <a:p>
            <a:r>
              <a:rPr lang="en-US" dirty="0">
                <a:latin typeface="Times New Roman" panose="02020603050405020304" pitchFamily="18" charset="0"/>
                <a:cs typeface="Times New Roman" panose="02020603050405020304" pitchFamily="18" charset="0"/>
              </a:rPr>
              <a:t>Scazzieri, R. (2014) ‘A Structural Theory of Increasing Returns’, </a:t>
            </a:r>
            <a:r>
              <a:rPr lang="en-US" i="1" dirty="0">
                <a:latin typeface="Times New Roman" panose="02020603050405020304" pitchFamily="18" charset="0"/>
                <a:cs typeface="Times New Roman" panose="02020603050405020304" pitchFamily="18" charset="0"/>
              </a:rPr>
              <a:t>Structural Change and Economic Dynamics</a:t>
            </a:r>
            <a:r>
              <a:rPr lang="en-US" dirty="0">
                <a:latin typeface="Times New Roman" panose="02020603050405020304" pitchFamily="18" charset="0"/>
                <a:cs typeface="Times New Roman" panose="02020603050405020304" pitchFamily="18" charset="0"/>
              </a:rPr>
              <a:t>, 29, pp. 75-88.</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Simon, H. (1962) ‘Architecture of Complexity’, </a:t>
            </a:r>
            <a:r>
              <a:rPr lang="en-US" i="1" dirty="0">
                <a:latin typeface="Times New Roman" panose="02020603050405020304" pitchFamily="18" charset="0"/>
                <a:cs typeface="Times New Roman" panose="02020603050405020304" pitchFamily="18" charset="0"/>
              </a:rPr>
              <a:t>Proceedings of the American Philosophical Society</a:t>
            </a:r>
            <a:r>
              <a:rPr lang="en-US" dirty="0">
                <a:latin typeface="Times New Roman" panose="02020603050405020304" pitchFamily="18" charset="0"/>
                <a:cs typeface="Times New Roman" panose="02020603050405020304" pitchFamily="18" charset="0"/>
              </a:rPr>
              <a:t>, vol. 106 (December), pp. 467-482.</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Sprague, L.G. (2007)  ‘Evolution of the Field of Operations Management’, </a:t>
            </a:r>
            <a:r>
              <a:rPr lang="en-GB" i="1" dirty="0">
                <a:latin typeface="Times New Roman" panose="02020603050405020304" pitchFamily="18" charset="0"/>
                <a:cs typeface="Times New Roman" panose="02020603050405020304" pitchFamily="18" charset="0"/>
              </a:rPr>
              <a:t>Journal of Operations Management</a:t>
            </a:r>
            <a:r>
              <a:rPr lang="en-GB" dirty="0">
                <a:latin typeface="Times New Roman" panose="02020603050405020304" pitchFamily="18" charset="0"/>
                <a:cs typeface="Times New Roman" panose="02020603050405020304" pitchFamily="18" charset="0"/>
              </a:rPr>
              <a:t>, 25, pp. 219-238.</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Whitehead, A.N. (1978 [1929]), </a:t>
            </a:r>
            <a:r>
              <a:rPr lang="en-GB" i="1" dirty="0">
                <a:latin typeface="Times New Roman" panose="02020603050405020304" pitchFamily="18" charset="0"/>
                <a:cs typeface="Times New Roman" panose="02020603050405020304" pitchFamily="18" charset="0"/>
              </a:rPr>
              <a:t>Process and Reality, </a:t>
            </a:r>
            <a:r>
              <a:rPr lang="en-GB" dirty="0">
                <a:latin typeface="Times New Roman" panose="02020603050405020304" pitchFamily="18" charset="0"/>
                <a:cs typeface="Times New Roman" panose="02020603050405020304" pitchFamily="18" charset="0"/>
              </a:rPr>
              <a:t>Gifford Lectures delivered in the University of Edinburgh during the session 1927-28, corrected edition edited by D.R. Griffin and D.W. Sherburne, New York and London, The Free Press and Collier Macmillan Publishers.</a:t>
            </a:r>
            <a:endParaRPr lang="en-GB" i="1"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Wicksteed</a:t>
            </a:r>
            <a:r>
              <a:rPr lang="en-US" dirty="0">
                <a:latin typeface="Times New Roman" panose="02020603050405020304" pitchFamily="18" charset="0"/>
                <a:cs typeface="Times New Roman" panose="02020603050405020304" pitchFamily="18" charset="0"/>
              </a:rPr>
              <a:t>, P.H. (1933;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edn</a:t>
            </a:r>
            <a:r>
              <a:rPr lang="en-US" dirty="0">
                <a:latin typeface="Times New Roman" panose="02020603050405020304" pitchFamily="18" charset="0"/>
                <a:cs typeface="Times New Roman" panose="02020603050405020304" pitchFamily="18" charset="0"/>
              </a:rPr>
              <a:t> 1910) </a:t>
            </a:r>
            <a:r>
              <a:rPr lang="en-US" i="1" dirty="0">
                <a:latin typeface="Times New Roman" panose="02020603050405020304" pitchFamily="18" charset="0"/>
                <a:cs typeface="Times New Roman" panose="02020603050405020304" pitchFamily="18" charset="0"/>
              </a:rPr>
              <a:t>The Common Sense of Political Economy</a:t>
            </a:r>
            <a:r>
              <a:rPr lang="en-US" dirty="0">
                <a:latin typeface="Times New Roman" panose="02020603050405020304" pitchFamily="18" charset="0"/>
                <a:cs typeface="Times New Roman" panose="02020603050405020304" pitchFamily="18" charset="0"/>
              </a:rPr>
              <a:t>, London, Routledge.</a:t>
            </a:r>
            <a:endParaRPr lang="it-IT"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289695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production, and </a:t>
            </a:r>
            <a:r>
              <a:rPr lang="it-IT" dirty="0" err="1">
                <a:latin typeface="Times New Roman" panose="02020603050405020304" pitchFamily="18" charset="0"/>
                <a:cs typeface="Times New Roman" panose="02020603050405020304" pitchFamily="18" charset="0"/>
              </a:rPr>
              <a:t>structural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dynamics</a:t>
            </a:r>
            <a:endParaRPr lang="it-IT" dirty="0">
              <a:latin typeface="Times New Roman" panose="02020603050405020304" pitchFamily="18" charset="0"/>
              <a:cs typeface="Times New Roman" panose="02020603050405020304" pitchFamily="18" charset="0"/>
            </a:endParaRPr>
          </a:p>
        </p:txBody>
      </p:sp>
      <p:sp>
        <p:nvSpPr>
          <p:cNvPr id="3" name="Segnaposto testo 2"/>
          <p:cNvSpPr>
            <a:spLocks noGrp="1"/>
          </p:cNvSpPr>
          <p:nvPr>
            <p:ph type="body" sz="quarter" idx="11"/>
          </p:nvPr>
        </p:nvSpPr>
        <p:spPr/>
        <p:txBody>
          <a:bodyPr/>
          <a:lstStyle/>
          <a:p>
            <a:r>
              <a:rPr lang="en-US" sz="2000" dirty="0"/>
              <a:t>                                            </a:t>
            </a:r>
          </a:p>
          <a:p>
            <a:r>
              <a:rPr lang="en-US" sz="2000" dirty="0"/>
              <a:t> </a:t>
            </a:r>
          </a:p>
          <a:p>
            <a:r>
              <a:rPr lang="en-US" sz="2000" dirty="0"/>
              <a:t>                                                  </a:t>
            </a:r>
            <a:r>
              <a:rPr lang="en-US" sz="2800" dirty="0">
                <a:latin typeface="Times New Roman" panose="02020603050405020304" pitchFamily="18" charset="0"/>
                <a:cs typeface="Times New Roman" panose="02020603050405020304" pitchFamily="18" charset="0"/>
              </a:rPr>
              <a:t>Thank you for your attention</a:t>
            </a:r>
          </a:p>
          <a:p>
            <a:endParaRPr lang="en-US" sz="2000" dirty="0"/>
          </a:p>
          <a:p>
            <a:endParaRPr lang="en-US" sz="2000" dirty="0"/>
          </a:p>
          <a:p>
            <a:endParaRPr lang="en-US" sz="2000" dirty="0"/>
          </a:p>
          <a:p>
            <a:endParaRPr lang="en-US" sz="2000" dirty="0"/>
          </a:p>
          <a:p>
            <a:endParaRPr lang="en-US" sz="2000" dirty="0"/>
          </a:p>
          <a:p>
            <a:r>
              <a:rPr lang="en-US" sz="2000" dirty="0">
                <a:hlinkClick r:id="rId2"/>
              </a:rPr>
              <a:t>roberto.scazzieri@unibo.it</a:t>
            </a:r>
            <a:endParaRPr lang="en-US" sz="2000" dirty="0"/>
          </a:p>
          <a:p>
            <a:r>
              <a:rPr lang="en-US" sz="2000" dirty="0">
                <a:hlinkClick r:id="rId3"/>
              </a:rPr>
              <a:t>rs292@cam.ac.uk</a:t>
            </a:r>
            <a:endParaRPr lang="en-US" sz="2000" dirty="0"/>
          </a:p>
          <a:p>
            <a:endParaRPr lang="en-US" sz="2000" dirty="0"/>
          </a:p>
        </p:txBody>
      </p:sp>
    </p:spTree>
    <p:extLst>
      <p:ext uri="{BB962C8B-B14F-4D97-AF65-F5344CB8AC3E}">
        <p14:creationId xmlns:p14="http://schemas.microsoft.com/office/powerpoint/2010/main" val="2785926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Roberto </a:t>
            </a:r>
            <a:r>
              <a:rPr lang="it-IT" dirty="0" err="1"/>
              <a:t>Scazzieri</a:t>
            </a:r>
            <a:endParaRPr lang="it-IT" dirty="0"/>
          </a:p>
        </p:txBody>
      </p:sp>
      <p:sp>
        <p:nvSpPr>
          <p:cNvPr id="3" name="Segnaposto testo 2"/>
          <p:cNvSpPr>
            <a:spLocks noGrp="1"/>
          </p:cNvSpPr>
          <p:nvPr>
            <p:ph type="body" sz="quarter" idx="11"/>
          </p:nvPr>
        </p:nvSpPr>
        <p:spPr/>
        <p:txBody>
          <a:bodyPr/>
          <a:lstStyle/>
          <a:p>
            <a:r>
              <a:rPr lang="it-IT" dirty="0"/>
              <a:t>Dipartimento di Scienze Economiche </a:t>
            </a:r>
          </a:p>
          <a:p>
            <a:r>
              <a:rPr lang="it-IT" dirty="0"/>
              <a:t>Accademia Nazionale dei Lincei</a:t>
            </a:r>
          </a:p>
        </p:txBody>
      </p:sp>
      <p:sp>
        <p:nvSpPr>
          <p:cNvPr id="4" name="Segnaposto testo 3"/>
          <p:cNvSpPr>
            <a:spLocks noGrp="1"/>
          </p:cNvSpPr>
          <p:nvPr>
            <p:ph type="body" sz="quarter" idx="12"/>
          </p:nvPr>
        </p:nvSpPr>
        <p:spPr/>
        <p:txBody>
          <a:bodyPr/>
          <a:lstStyle/>
          <a:p>
            <a:r>
              <a:rPr lang="it-IT" dirty="0">
                <a:hlinkClick r:id="rId2"/>
              </a:rPr>
              <a:t>roberto.scazzieri@unibo.it</a:t>
            </a:r>
            <a:endParaRPr lang="it-IT" dirty="0"/>
          </a:p>
          <a:p>
            <a:r>
              <a:rPr lang="it-IT" dirty="0"/>
              <a:t>rs292@cam.ac.uk</a:t>
            </a:r>
          </a:p>
        </p:txBody>
      </p:sp>
    </p:spTree>
    <p:extLst>
      <p:ext uri="{BB962C8B-B14F-4D97-AF65-F5344CB8AC3E}">
        <p14:creationId xmlns:p14="http://schemas.microsoft.com/office/powerpoint/2010/main" val="226941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35360" y="404664"/>
            <a:ext cx="11233149" cy="648071"/>
          </a:xfrm>
        </p:spPr>
        <p:txBody>
          <a:bodyPr/>
          <a:lstStyle/>
          <a:p>
            <a:r>
              <a:rPr lang="it-IT" dirty="0">
                <a:latin typeface="Times New Roman" panose="02020603050405020304" pitchFamily="18" charset="0"/>
                <a:cs typeface="Times New Roman" panose="02020603050405020304" pitchFamily="18" charset="0"/>
              </a:rPr>
              <a:t>Production: a </a:t>
            </a:r>
            <a:r>
              <a:rPr lang="it-IT" dirty="0" err="1">
                <a:latin typeface="Times New Roman" panose="02020603050405020304" pitchFamily="18" charset="0"/>
                <a:cs typeface="Times New Roman" panose="02020603050405020304" pitchFamily="18" charset="0"/>
              </a:rPr>
              <a:t>missing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object</a:t>
            </a:r>
            <a:r>
              <a:rPr lang="it-IT" dirty="0">
                <a:latin typeface="Times New Roman" panose="02020603050405020304" pitchFamily="18" charset="0"/>
                <a:cs typeface="Times New Roman" panose="02020603050405020304" pitchFamily="18" charset="0"/>
              </a:rPr>
              <a:t>?</a:t>
            </a:r>
          </a:p>
          <a:p>
            <a:endParaRPr lang="it-IT" dirty="0"/>
          </a:p>
        </p:txBody>
      </p:sp>
      <p:sp>
        <p:nvSpPr>
          <p:cNvPr id="3" name="Segnaposto testo 2"/>
          <p:cNvSpPr>
            <a:spLocks noGrp="1"/>
          </p:cNvSpPr>
          <p:nvPr>
            <p:ph type="body" sz="quarter" idx="11"/>
          </p:nvPr>
        </p:nvSpPr>
        <p:spPr>
          <a:xfrm>
            <a:off x="551384" y="1412776"/>
            <a:ext cx="11233149" cy="4608413"/>
          </a:xfrm>
        </p:spPr>
        <p:txBody>
          <a:bodyPr/>
          <a:lstStyle/>
          <a:p>
            <a:r>
              <a:rPr lang="it-IT" b="1" dirty="0" err="1">
                <a:solidFill>
                  <a:srgbClr val="FF0000"/>
                </a:solidFill>
                <a:latin typeface="Times New Roman" panose="02020603050405020304" pitchFamily="18" charset="0"/>
                <a:cs typeface="Times New Roman" panose="02020603050405020304" pitchFamily="18" charset="0"/>
              </a:rPr>
              <a:t>Economic</a:t>
            </a:r>
            <a:r>
              <a:rPr lang="it-IT" b="1" dirty="0">
                <a:solidFill>
                  <a:srgbClr val="FF0000"/>
                </a:solidFill>
                <a:latin typeface="Times New Roman" panose="02020603050405020304" pitchFamily="18" charset="0"/>
                <a:cs typeface="Times New Roman" panose="02020603050405020304" pitchFamily="18" charset="0"/>
              </a:rPr>
              <a:t> Analysis</a:t>
            </a:r>
          </a:p>
          <a:p>
            <a:r>
              <a:rPr lang="en-GB"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What, then, is the problem of the undertaker? By hypothesis he is dealing with limited resources, and in applying these resources he must draw commodities, services, and privileges out of the circle of exchange, and so combine and direct them as to produce a result, that can itself be returned into the circle of exchange with a value higher than that of the factors or ingredients that were drawn out’ (</a:t>
            </a:r>
            <a:r>
              <a:rPr lang="en-US" dirty="0" err="1">
                <a:latin typeface="Times New Roman" panose="02020603050405020304" pitchFamily="18" charset="0"/>
                <a:cs typeface="Times New Roman" panose="02020603050405020304" pitchFamily="18" charset="0"/>
              </a:rPr>
              <a:t>Wicksteed</a:t>
            </a:r>
            <a:r>
              <a:rPr lang="en-US" dirty="0">
                <a:latin typeface="Times New Roman" panose="02020603050405020304" pitchFamily="18" charset="0"/>
                <a:cs typeface="Times New Roman" panose="02020603050405020304" pitchFamily="18" charset="0"/>
              </a:rPr>
              <a:t>, 1933 [1910], Chapter IX, paragraph 14)</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the study of production, when one abstracts from legal forms of organization […] and types of activity.. One obtains the concept of a </a:t>
            </a:r>
            <a:r>
              <a:rPr lang="en-US" i="1" dirty="0">
                <a:latin typeface="Times New Roman" panose="02020603050405020304" pitchFamily="18" charset="0"/>
                <a:cs typeface="Times New Roman" panose="02020603050405020304" pitchFamily="18" charset="0"/>
              </a:rPr>
              <a:t>producer</a:t>
            </a:r>
            <a:r>
              <a:rPr lang="en-US" dirty="0">
                <a:latin typeface="Times New Roman" panose="02020603050405020304" pitchFamily="18" charset="0"/>
                <a:cs typeface="Times New Roman" panose="02020603050405020304" pitchFamily="18" charset="0"/>
              </a:rPr>
              <a:t>, i.e., an economic agent  whose  role is to choose  (and carry out) a production plan […] </a:t>
            </a:r>
            <a:r>
              <a:rPr lang="en-US" i="1" dirty="0">
                <a:latin typeface="Times New Roman" panose="02020603050405020304" pitchFamily="18" charset="0"/>
                <a:cs typeface="Times New Roman" panose="02020603050405020304" pitchFamily="18" charset="0"/>
              </a:rPr>
              <a:t>For a producer</a:t>
            </a:r>
            <a:r>
              <a:rPr lang="en-US" dirty="0">
                <a:latin typeface="Times New Roman" panose="02020603050405020304" pitchFamily="18" charset="0"/>
                <a:cs typeface="Times New Roman" panose="02020603050405020304" pitchFamily="18" charset="0"/>
              </a:rPr>
              <a:t>, say the </a:t>
            </a:r>
            <a:r>
              <a:rPr lang="en-US" i="1" dirty="0" err="1">
                <a:latin typeface="Times New Roman" panose="02020603050405020304" pitchFamily="18" charset="0"/>
                <a:cs typeface="Times New Roman" panose="02020603050405020304" pitchFamily="18" charset="0"/>
              </a:rPr>
              <a:t>j</a:t>
            </a:r>
            <a:r>
              <a:rPr lang="en-US" dirty="0" err="1">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one, a production plan […] is a specification of the quantities of all his inputs and all his outputs; </a:t>
            </a:r>
            <a:r>
              <a:rPr lang="en-US" i="1" dirty="0">
                <a:latin typeface="Times New Roman" panose="02020603050405020304" pitchFamily="18" charset="0"/>
                <a:cs typeface="Times New Roman" panose="02020603050405020304" pitchFamily="18" charset="0"/>
              </a:rPr>
              <a:t>outputs</a:t>
            </a:r>
            <a:r>
              <a:rPr lang="en-US" dirty="0">
                <a:latin typeface="Times New Roman" panose="02020603050405020304" pitchFamily="18" charset="0"/>
                <a:cs typeface="Times New Roman" panose="02020603050405020304" pitchFamily="18" charset="0"/>
              </a:rPr>
              <a:t> are represented by </a:t>
            </a:r>
            <a:r>
              <a:rPr lang="en-US" i="1" dirty="0">
                <a:latin typeface="Times New Roman" panose="02020603050405020304" pitchFamily="18" charset="0"/>
                <a:cs typeface="Times New Roman" panose="02020603050405020304" pitchFamily="18" charset="0"/>
              </a:rPr>
              <a:t>positive</a:t>
            </a:r>
            <a:r>
              <a:rPr lang="en-US" dirty="0">
                <a:latin typeface="Times New Roman" panose="02020603050405020304" pitchFamily="18" charset="0"/>
                <a:cs typeface="Times New Roman" panose="02020603050405020304" pitchFamily="18" charset="0"/>
              </a:rPr>
              <a:t> numbers, </a:t>
            </a:r>
            <a:r>
              <a:rPr lang="en-US" i="1" dirty="0">
                <a:latin typeface="Times New Roman" panose="02020603050405020304" pitchFamily="18" charset="0"/>
                <a:cs typeface="Times New Roman" panose="02020603050405020304" pitchFamily="18" charset="0"/>
              </a:rPr>
              <a:t>inputs</a:t>
            </a:r>
            <a:r>
              <a:rPr lang="en-US" dirty="0">
                <a:latin typeface="Times New Roman" panose="02020603050405020304" pitchFamily="18" charset="0"/>
                <a:cs typeface="Times New Roman" panose="02020603050405020304" pitchFamily="18" charset="0"/>
              </a:rPr>
              <a:t> by </a:t>
            </a:r>
            <a:r>
              <a:rPr lang="en-US" i="1" dirty="0">
                <a:latin typeface="Times New Roman" panose="02020603050405020304" pitchFamily="18" charset="0"/>
                <a:cs typeface="Times New Roman" panose="02020603050405020304" pitchFamily="18" charset="0"/>
              </a:rPr>
              <a:t>negative</a:t>
            </a:r>
            <a:r>
              <a:rPr lang="en-US" dirty="0">
                <a:latin typeface="Times New Roman" panose="02020603050405020304" pitchFamily="18" charset="0"/>
                <a:cs typeface="Times New Roman" panose="02020603050405020304" pitchFamily="18" charset="0"/>
              </a:rPr>
              <a:t> numbers. With this convention a production plan, or more briefly a </a:t>
            </a:r>
            <a:r>
              <a:rPr lang="en-US" i="1" dirty="0">
                <a:latin typeface="Times New Roman" panose="02020603050405020304" pitchFamily="18" charset="0"/>
                <a:cs typeface="Times New Roman" panose="02020603050405020304" pitchFamily="18" charset="0"/>
              </a:rPr>
              <a:t>production</a:t>
            </a:r>
            <a:r>
              <a:rPr lang="en-US" dirty="0">
                <a:latin typeface="Times New Roman" panose="02020603050405020304" pitchFamily="18" charset="0"/>
                <a:cs typeface="Times New Roman" panose="02020603050405020304" pitchFamily="18" charset="0"/>
              </a:rPr>
              <a:t>, is represented by a point </a:t>
            </a:r>
            <a:r>
              <a:rPr lang="en-US" i="1" dirty="0" err="1">
                <a:latin typeface="Times New Roman" panose="02020603050405020304" pitchFamily="18" charset="0"/>
                <a:cs typeface="Times New Roman" panose="02020603050405020304" pitchFamily="18" charset="0"/>
              </a:rPr>
              <a:t>y</a:t>
            </a:r>
            <a:r>
              <a:rPr lang="en-US" i="1" baseline="-25000"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of </a:t>
            </a:r>
            <a:r>
              <a:rPr lang="en-US" i="1" dirty="0" err="1">
                <a:latin typeface="Times New Roman" panose="02020603050405020304" pitchFamily="18" charset="0"/>
                <a:cs typeface="Times New Roman" panose="02020603050405020304" pitchFamily="18" charset="0"/>
              </a:rPr>
              <a:t>R</a:t>
            </a:r>
            <a:r>
              <a:rPr lang="en-US" i="1" baseline="30000" dirty="0" err="1">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 the commodity space’ (Debreu, 1959, pp. 37-38)</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t>
            </a:r>
            <a:r>
              <a:rPr lang="it-IT" dirty="0" err="1">
                <a:latin typeface="Times New Roman" panose="02020603050405020304" pitchFamily="18" charset="0"/>
                <a:cs typeface="Times New Roman" panose="02020603050405020304" pitchFamily="18" charset="0"/>
              </a:rPr>
              <a:t>Economists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long </a:t>
            </a:r>
            <a:r>
              <a:rPr lang="it-IT" dirty="0" err="1">
                <a:latin typeface="Times New Roman" panose="02020603050405020304" pitchFamily="18" charset="0"/>
                <a:cs typeface="Times New Roman" panose="02020603050405020304" pitchFamily="18" charset="0"/>
              </a:rPr>
              <a:t>treated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technological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phenomena</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events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transpiring</a:t>
            </a:r>
            <a:r>
              <a:rPr lang="it-IT" dirty="0">
                <a:latin typeface="Times New Roman" panose="02020603050405020304" pitchFamily="18" charset="0"/>
                <a:cs typeface="Times New Roman" panose="02020603050405020304" pitchFamily="18" charset="0"/>
              </a:rPr>
              <a:t> inside a </a:t>
            </a:r>
            <a:r>
              <a:rPr lang="it-IT" dirty="0" err="1">
                <a:latin typeface="Times New Roman" panose="02020603050405020304" pitchFamily="18" charset="0"/>
                <a:cs typeface="Times New Roman" panose="02020603050405020304" pitchFamily="18" charset="0"/>
              </a:rPr>
              <a:t>black</a:t>
            </a:r>
            <a:r>
              <a:rPr lang="it-IT" dirty="0">
                <a:latin typeface="Times New Roman" panose="02020603050405020304" pitchFamily="18" charset="0"/>
                <a:cs typeface="Times New Roman" panose="02020603050405020304" pitchFamily="18" charset="0"/>
              </a:rPr>
              <a:t> box. </a:t>
            </a:r>
            <a:r>
              <a:rPr lang="it-IT" dirty="0" err="1">
                <a:latin typeface="Times New Roman" panose="02020603050405020304" pitchFamily="18" charset="0"/>
                <a:cs typeface="Times New Roman" panose="02020603050405020304" pitchFamily="18" charset="0"/>
              </a:rPr>
              <a:t>They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course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recognized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these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events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significant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economic</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consequences</a:t>
            </a:r>
            <a:r>
              <a:rPr lang="it-IT" dirty="0">
                <a:latin typeface="Times New Roman" panose="02020603050405020304" pitchFamily="18" charset="0"/>
                <a:cs typeface="Times New Roman" panose="02020603050405020304" pitchFamily="18" charset="0"/>
              </a:rPr>
              <a:t> [...] </a:t>
            </a:r>
            <a:r>
              <a:rPr lang="it-IT" dirty="0" err="1">
                <a:latin typeface="Times New Roman" panose="02020603050405020304" pitchFamily="18" charset="0"/>
                <a:cs typeface="Times New Roman" panose="02020603050405020304" pitchFamily="18" charset="0"/>
              </a:rPr>
              <a:t>Nevertheless</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economics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profession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adhered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rather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strictly</a:t>
            </a:r>
            <a:r>
              <a:rPr lang="it-IT" dirty="0">
                <a:latin typeface="Times New Roman" panose="02020603050405020304" pitchFamily="18" charset="0"/>
                <a:cs typeface="Times New Roman" panose="02020603050405020304" pitchFamily="18" charset="0"/>
              </a:rPr>
              <a:t> to a self-</a:t>
            </a:r>
            <a:r>
              <a:rPr lang="it-IT" dirty="0" err="1">
                <a:latin typeface="Times New Roman" panose="02020603050405020304" pitchFamily="18" charset="0"/>
                <a:cs typeface="Times New Roman" panose="02020603050405020304" pitchFamily="18" charset="0"/>
              </a:rPr>
              <a:t>imposed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ordinance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not</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inquire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too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seriously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into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transpires</a:t>
            </a:r>
            <a:r>
              <a:rPr lang="it-IT" dirty="0">
                <a:latin typeface="Times New Roman" panose="02020603050405020304" pitchFamily="18" charset="0"/>
                <a:cs typeface="Times New Roman" panose="02020603050405020304" pitchFamily="18" charset="0"/>
              </a:rPr>
              <a:t> inside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box’ (Rosenberg, 1982, p. vii)</a:t>
            </a:r>
          </a:p>
        </p:txBody>
      </p:sp>
    </p:spTree>
    <p:extLst>
      <p:ext uri="{BB962C8B-B14F-4D97-AF65-F5344CB8AC3E}">
        <p14:creationId xmlns:p14="http://schemas.microsoft.com/office/powerpoint/2010/main" val="120675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1813" y="476672"/>
            <a:ext cx="11233149" cy="648071"/>
          </a:xfrm>
        </p:spPr>
        <p:txBody>
          <a:bodyPr/>
          <a:lstStyle/>
          <a:p>
            <a:r>
              <a:rPr lang="it-IT" dirty="0">
                <a:latin typeface="Times New Roman" panose="02020603050405020304" pitchFamily="18" charset="0"/>
                <a:cs typeface="Times New Roman" panose="02020603050405020304" pitchFamily="18" charset="0"/>
              </a:rPr>
              <a:t>Production: a </a:t>
            </a:r>
            <a:r>
              <a:rPr lang="it-IT" dirty="0" err="1">
                <a:latin typeface="Times New Roman" panose="02020603050405020304" pitchFamily="18" charset="0"/>
                <a:cs typeface="Times New Roman" panose="02020603050405020304" pitchFamily="18" charset="0"/>
              </a:rPr>
              <a:t>missing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object</a:t>
            </a:r>
            <a:r>
              <a:rPr lang="it-IT" dirty="0">
                <a:latin typeface="Times New Roman" panose="02020603050405020304" pitchFamily="18" charset="0"/>
                <a:cs typeface="Times New Roman" panose="02020603050405020304" pitchFamily="18" charset="0"/>
              </a:rPr>
              <a:t>?</a:t>
            </a:r>
          </a:p>
          <a:p>
            <a:endParaRPr lang="it-IT" dirty="0"/>
          </a:p>
        </p:txBody>
      </p:sp>
      <p:sp>
        <p:nvSpPr>
          <p:cNvPr id="3" name="Segnaposto testo 2"/>
          <p:cNvSpPr>
            <a:spLocks noGrp="1"/>
          </p:cNvSpPr>
          <p:nvPr>
            <p:ph type="body" sz="quarter" idx="11"/>
          </p:nvPr>
        </p:nvSpPr>
        <p:spPr/>
        <p:txBody>
          <a:bodyPr/>
          <a:lstStyle/>
          <a:p>
            <a:r>
              <a:rPr lang="it-IT" b="1" dirty="0">
                <a:solidFill>
                  <a:srgbClr val="FF0000"/>
                </a:solidFill>
                <a:latin typeface="Times New Roman" panose="02020603050405020304" pitchFamily="18" charset="0"/>
                <a:cs typeface="Times New Roman" panose="02020603050405020304" pitchFamily="18" charset="0"/>
              </a:rPr>
              <a:t>Engineering science</a:t>
            </a:r>
          </a:p>
          <a:p>
            <a:endParaRPr lang="it-IT" b="1" dirty="0">
              <a:solidFill>
                <a:srgbClr val="FF0000"/>
              </a:solidFill>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The primary characteristic of a theory of production is that it should be prescriptive: it should reveal how  action contributes to the  </a:t>
            </a:r>
            <a:r>
              <a:rPr lang="en-US" i="1" dirty="0">
                <a:latin typeface="Times New Roman" panose="02020603050405020304" pitchFamily="18" charset="0"/>
                <a:cs typeface="Times New Roman" panose="02020603050405020304" pitchFamily="18" charset="0"/>
              </a:rPr>
              <a:t>goals</a:t>
            </a:r>
            <a:r>
              <a:rPr lang="en-US" dirty="0">
                <a:latin typeface="Times New Roman" panose="02020603050405020304" pitchFamily="18" charset="0"/>
                <a:cs typeface="Times New Roman" panose="02020603050405020304" pitchFamily="18" charset="0"/>
              </a:rPr>
              <a:t> set to production. On the most general level, there are three possible actions: design of the production system; control of the production system in order to realize the production intended; improvement of the production system […] the application of the theory should lead to improved performance. In reverse, the lack of the application of the theory should result in inferior performance. Here is the power and significance of a theory from a practical point of view: it provides an  ultimate benchmark for practice’ (</a:t>
            </a:r>
            <a:r>
              <a:rPr lang="en-US" dirty="0" err="1">
                <a:latin typeface="Times New Roman" panose="02020603050405020304" pitchFamily="18" charset="0"/>
                <a:cs typeface="Times New Roman" panose="02020603050405020304" pitchFamily="18" charset="0"/>
              </a:rPr>
              <a:t>Koskela</a:t>
            </a:r>
            <a:r>
              <a:rPr lang="en-US" dirty="0">
                <a:latin typeface="Times New Roman" panose="02020603050405020304" pitchFamily="18" charset="0"/>
                <a:cs typeface="Times New Roman" panose="02020603050405020304" pitchFamily="18" charset="0"/>
              </a:rPr>
              <a:t>, 1999, p. 1)</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‘There is presently no science of manufacturing […] Rather, production has been seen as the task of applying existing technology in a systematic way’ (</a:t>
            </a:r>
            <a:r>
              <a:rPr lang="en-US" dirty="0" err="1">
                <a:latin typeface="Times New Roman" panose="02020603050405020304" pitchFamily="18" charset="0"/>
                <a:cs typeface="Times New Roman" panose="02020603050405020304" pitchFamily="18" charset="0"/>
              </a:rPr>
              <a:t>Koskela</a:t>
            </a:r>
            <a:r>
              <a:rPr lang="en-US" dirty="0">
                <a:latin typeface="Times New Roman" panose="02020603050405020304" pitchFamily="18" charset="0"/>
                <a:cs typeface="Times New Roman" panose="02020603050405020304" pitchFamily="18" charset="0"/>
              </a:rPr>
              <a:t>, 1992, p. 11)</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a:p>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73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Production: a </a:t>
            </a:r>
            <a:r>
              <a:rPr lang="it-IT" dirty="0" err="1">
                <a:latin typeface="Times New Roman" panose="02020603050405020304" pitchFamily="18" charset="0"/>
                <a:cs typeface="Times New Roman" panose="02020603050405020304" pitchFamily="18" charset="0"/>
              </a:rPr>
              <a:t>missing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object</a:t>
            </a:r>
            <a:r>
              <a:rPr lang="it-IT" dirty="0">
                <a:latin typeface="Times New Roman" panose="02020603050405020304" pitchFamily="18" charset="0"/>
                <a:cs typeface="Times New Roman" panose="02020603050405020304" pitchFamily="18" charset="0"/>
              </a:rPr>
              <a:t>?</a:t>
            </a:r>
          </a:p>
          <a:p>
            <a:endParaRPr lang="it-IT" dirty="0"/>
          </a:p>
        </p:txBody>
      </p:sp>
      <p:sp>
        <p:nvSpPr>
          <p:cNvPr id="3" name="Segnaposto testo 2"/>
          <p:cNvSpPr>
            <a:spLocks noGrp="1"/>
          </p:cNvSpPr>
          <p:nvPr>
            <p:ph type="body" sz="quarter" idx="11"/>
          </p:nvPr>
        </p:nvSpPr>
        <p:spPr/>
        <p:txBody>
          <a:bodyPr/>
          <a:lstStyle/>
          <a:p>
            <a:r>
              <a:rPr lang="it-IT" b="1" dirty="0">
                <a:solidFill>
                  <a:srgbClr val="FF0000"/>
                </a:solidFill>
                <a:latin typeface="Times New Roman" panose="02020603050405020304" pitchFamily="18" charset="0"/>
                <a:cs typeface="Times New Roman" panose="02020603050405020304" pitchFamily="18" charset="0"/>
              </a:rPr>
              <a:t>Management science</a:t>
            </a:r>
          </a:p>
          <a:p>
            <a:endParaRPr lang="it-IT" dirty="0">
              <a:solidFill>
                <a:srgbClr val="FF0000"/>
              </a:solidFill>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 management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in engineering, </a:t>
            </a:r>
            <a:r>
              <a:rPr lang="it-IT" dirty="0" err="1">
                <a:latin typeface="Times New Roman" panose="02020603050405020304" pitchFamily="18" charset="0"/>
                <a:cs typeface="Times New Roman" panose="02020603050405020304" pitchFamily="18" charset="0"/>
              </a:rPr>
              <a:t>we</a:t>
            </a:r>
            <a:r>
              <a:rPr lang="it-IT" dirty="0">
                <a:latin typeface="Times New Roman" panose="02020603050405020304" pitchFamily="18" charset="0"/>
                <a:cs typeface="Times New Roman" panose="02020603050405020304" pitchFamily="18" charset="0"/>
              </a:rPr>
              <a:t> can </a:t>
            </a:r>
            <a:r>
              <a:rPr lang="it-IT" dirty="0" err="1">
                <a:latin typeface="Times New Roman" panose="02020603050405020304" pitchFamily="18" charset="0"/>
                <a:cs typeface="Times New Roman" panose="02020603050405020304" pitchFamily="18" charset="0"/>
              </a:rPr>
              <a:t>expect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interconnections</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interactions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components</a:t>
            </a:r>
            <a:r>
              <a:rPr lang="it-IT" dirty="0">
                <a:latin typeface="Times New Roman" panose="02020603050405020304" pitchFamily="18" charset="0"/>
                <a:cs typeface="Times New Roman" panose="02020603050405020304" pitchFamily="18" charset="0"/>
              </a:rPr>
              <a:t> of the system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often</a:t>
            </a:r>
            <a:r>
              <a:rPr lang="it-IT" dirty="0">
                <a:latin typeface="Times New Roman" panose="02020603050405020304" pitchFamily="18" charset="0"/>
                <a:cs typeface="Times New Roman" panose="02020603050405020304" pitchFamily="18" charset="0"/>
              </a:rPr>
              <a:t> be more </a:t>
            </a:r>
            <a:r>
              <a:rPr lang="it-IT" dirty="0" err="1">
                <a:latin typeface="Times New Roman" panose="02020603050405020304" pitchFamily="18" charset="0"/>
                <a:cs typeface="Times New Roman" panose="02020603050405020304" pitchFamily="18" charset="0"/>
              </a:rPr>
              <a:t>important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than</a:t>
            </a:r>
            <a:r>
              <a:rPr lang="it-IT" dirty="0">
                <a:latin typeface="Times New Roman" panose="02020603050405020304" pitchFamily="18" charset="0"/>
                <a:cs typeface="Times New Roman" panose="02020603050405020304" pitchFamily="18" charset="0"/>
              </a:rPr>
              <a:t> the separate </a:t>
            </a:r>
            <a:r>
              <a:rPr lang="it-IT" dirty="0" err="1">
                <a:latin typeface="Times New Roman" panose="02020603050405020304" pitchFamily="18" charset="0"/>
                <a:cs typeface="Times New Roman" panose="02020603050405020304" pitchFamily="18" charset="0"/>
              </a:rPr>
              <a:t>components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themselves</a:t>
            </a:r>
            <a:r>
              <a:rPr lang="it-IT" dirty="0">
                <a:latin typeface="Times New Roman" panose="02020603050405020304" pitchFamily="18" charset="0"/>
                <a:cs typeface="Times New Roman" panose="02020603050405020304" pitchFamily="18" charset="0"/>
              </a:rPr>
              <a:t>’ (Forrester, 1961, p. 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 </a:t>
            </a:r>
            <a:r>
              <a:rPr lang="it-IT" dirty="0" err="1">
                <a:latin typeface="Times New Roman" panose="02020603050405020304" pitchFamily="18" charset="0"/>
                <a:cs typeface="Times New Roman" panose="02020603050405020304" pitchFamily="18" charset="0"/>
              </a:rPr>
              <a:t>was</a:t>
            </a:r>
            <a:r>
              <a:rPr lang="it-IT" dirty="0">
                <a:latin typeface="Times New Roman" panose="02020603050405020304" pitchFamily="18" charset="0"/>
                <a:cs typeface="Times New Roman" panose="02020603050405020304" pitchFamily="18" charset="0"/>
              </a:rPr>
              <a:t> writing things </a:t>
            </a:r>
            <a:r>
              <a:rPr lang="it-IT" dirty="0" err="1">
                <a:latin typeface="Times New Roman" panose="02020603050405020304" pitchFamily="18" charset="0"/>
                <a:cs typeface="Times New Roman" panose="02020603050405020304" pitchFamily="18" charset="0"/>
              </a:rPr>
              <a:t>about</a:t>
            </a:r>
            <a:r>
              <a:rPr lang="it-IT" dirty="0">
                <a:latin typeface="Times New Roman" panose="02020603050405020304" pitchFamily="18" charset="0"/>
                <a:cs typeface="Times New Roman" panose="02020603050405020304" pitchFamily="18" charset="0"/>
              </a:rPr>
              <a:t> systems’ optimum </a:t>
            </a:r>
            <a:r>
              <a:rPr lang="it-IT" dirty="0" err="1">
                <a:latin typeface="Times New Roman" panose="02020603050405020304" pitchFamily="18" charset="0"/>
                <a:cs typeface="Times New Roman" panose="02020603050405020304" pitchFamily="18" charset="0"/>
              </a:rPr>
              <a:t>prevailing</a:t>
            </a:r>
            <a:r>
              <a:rPr lang="it-IT" dirty="0">
                <a:latin typeface="Times New Roman" panose="02020603050405020304" pitchFamily="18" charset="0"/>
                <a:cs typeface="Times New Roman" panose="02020603050405020304" pitchFamily="18" charset="0"/>
              </a:rPr>
              <a:t> over clusters of </a:t>
            </a:r>
            <a:r>
              <a:rPr lang="it-IT" dirty="0" err="1">
                <a:latin typeface="Times New Roman" panose="02020603050405020304" pitchFamily="18" charset="0"/>
                <a:cs typeface="Times New Roman" panose="02020603050405020304" pitchFamily="18" charset="0"/>
              </a:rPr>
              <a:t>local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optimums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appeared</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my</a:t>
            </a:r>
            <a:r>
              <a:rPr lang="it-IT" dirty="0">
                <a:latin typeface="Times New Roman" panose="02020603050405020304" pitchFamily="18" charset="0"/>
                <a:cs typeface="Times New Roman" panose="02020603050405020304" pitchFamily="18" charset="0"/>
              </a:rPr>
              <a:t> first production book: </a:t>
            </a:r>
            <a:r>
              <a:rPr lang="it-IT" dirty="0" err="1">
                <a:latin typeface="Times New Roman" panose="02020603050405020304" pitchFamily="18" charset="0"/>
                <a:cs typeface="Times New Roman" panose="02020603050405020304" pitchFamily="18" charset="0"/>
              </a:rPr>
              <a:t>Opt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1</a:t>
            </a:r>
            <a:r>
              <a:rPr lang="it-IT" dirty="0">
                <a:latin typeface="Times New Roman" panose="02020603050405020304" pitchFamily="18" charset="0"/>
                <a:cs typeface="Times New Roman" panose="02020603050405020304" pitchFamily="18" charset="0"/>
              </a:rPr>
              <a:t> +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2</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Opt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1</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Opt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2</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Opt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a:t>
            </a:r>
            <a:r>
              <a:rPr lang="it-IT" i="1" baseline="-25000" dirty="0">
                <a:latin typeface="Times New Roman" panose="02020603050405020304" pitchFamily="18" charset="0"/>
                <a:cs typeface="Times New Roman" panose="02020603050405020304" pitchFamily="18" charset="0"/>
              </a:rPr>
              <a:t>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equation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means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the optimum of the system taken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 </a:t>
            </a:r>
            <a:r>
              <a:rPr lang="it-IT" dirty="0" err="1">
                <a:latin typeface="Times New Roman" panose="02020603050405020304" pitchFamily="18" charset="0"/>
                <a:cs typeface="Times New Roman" panose="02020603050405020304" pitchFamily="18" charset="0"/>
              </a:rPr>
              <a:t>whole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equal</a:t>
            </a:r>
            <a:r>
              <a:rPr lang="it-IT" dirty="0">
                <a:latin typeface="Times New Roman" panose="02020603050405020304" pitchFamily="18" charset="0"/>
                <a:cs typeface="Times New Roman" panose="02020603050405020304" pitchFamily="18" charset="0"/>
              </a:rPr>
              <a:t> or </a:t>
            </a:r>
            <a:r>
              <a:rPr lang="it-IT" dirty="0" err="1">
                <a:latin typeface="Times New Roman" panose="02020603050405020304" pitchFamily="18" charset="0"/>
                <a:cs typeface="Times New Roman" panose="02020603050405020304" pitchFamily="18" charset="0"/>
              </a:rPr>
              <a:t>greater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than</a:t>
            </a:r>
            <a:r>
              <a:rPr lang="it-IT" dirty="0">
                <a:latin typeface="Times New Roman" panose="02020603050405020304" pitchFamily="18" charset="0"/>
                <a:cs typeface="Times New Roman" panose="02020603050405020304" pitchFamily="18" charset="0"/>
              </a:rPr>
              <a:t> the sum of the </a:t>
            </a:r>
            <a:r>
              <a:rPr lang="it-IT" dirty="0" err="1">
                <a:latin typeface="Times New Roman" panose="02020603050405020304" pitchFamily="18" charset="0"/>
                <a:cs typeface="Times New Roman" panose="02020603050405020304" pitchFamily="18" charset="0"/>
              </a:rPr>
              <a:t>optimums</a:t>
            </a:r>
            <a:r>
              <a:rPr lang="it-IT" dirty="0">
                <a:latin typeface="Times New Roman" panose="02020603050405020304" pitchFamily="18" charset="0"/>
                <a:cs typeface="Times New Roman" panose="02020603050405020304" pitchFamily="18" charset="0"/>
              </a:rPr>
              <a:t> of the </a:t>
            </a:r>
            <a:r>
              <a:rPr lang="it-IT" dirty="0" err="1">
                <a:latin typeface="Times New Roman" panose="02020603050405020304" pitchFamily="18" charset="0"/>
                <a:cs typeface="Times New Roman" panose="02020603050405020304" pitchFamily="18" charset="0"/>
              </a:rPr>
              <a:t>individual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subsystems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comprise</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whole</a:t>
            </a:r>
            <a:r>
              <a:rPr lang="it-IT" dirty="0">
                <a:latin typeface="Times New Roman" panose="02020603050405020304" pitchFamily="18" charset="0"/>
                <a:cs typeface="Times New Roman" panose="02020603050405020304" pitchFamily="18" charset="0"/>
              </a:rPr>
              <a:t> system’ (Starr, in Sprague, 2007, p.234)</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‘Knowledge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actually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implemented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much</a:t>
            </a:r>
            <a:r>
              <a:rPr lang="it-IT" dirty="0">
                <a:latin typeface="Times New Roman" panose="02020603050405020304" pitchFamily="18" charset="0"/>
                <a:cs typeface="Times New Roman" panose="02020603050405020304" pitchFamily="18" charset="0"/>
              </a:rPr>
              <a:t> more </a:t>
            </a:r>
            <a:r>
              <a:rPr lang="it-IT" dirty="0" err="1">
                <a:latin typeface="Times New Roman" panose="02020603050405020304" pitchFamily="18" charset="0"/>
                <a:cs typeface="Times New Roman" panose="02020603050405020304" pitchFamily="18" charset="0"/>
              </a:rPr>
              <a:t>likely</a:t>
            </a:r>
            <a:r>
              <a:rPr lang="it-IT" dirty="0">
                <a:latin typeface="Times New Roman" panose="02020603050405020304" pitchFamily="18" charset="0"/>
                <a:cs typeface="Times New Roman" panose="02020603050405020304" pitchFamily="18" charset="0"/>
              </a:rPr>
              <a:t> to be </a:t>
            </a:r>
            <a:r>
              <a:rPr lang="it-IT" dirty="0" err="1">
                <a:latin typeface="Times New Roman" panose="02020603050405020304" pitchFamily="18" charset="0"/>
                <a:cs typeface="Times New Roman" panose="02020603050405020304" pitchFamily="18" charset="0"/>
              </a:rPr>
              <a:t>acquired</a:t>
            </a:r>
            <a:r>
              <a:rPr lang="it-IT" dirty="0">
                <a:latin typeface="Times New Roman" panose="02020603050405020304" pitchFamily="18" charset="0"/>
                <a:cs typeface="Times New Roman" panose="02020603050405020304" pitchFamily="18" charset="0"/>
              </a:rPr>
              <a:t> from learning  by </a:t>
            </a:r>
            <a:r>
              <a:rPr lang="it-IT" dirty="0" err="1">
                <a:latin typeface="Times New Roman" panose="02020603050405020304" pitchFamily="18" charset="0"/>
                <a:cs typeface="Times New Roman" panose="02020603050405020304" pitchFamily="18" charset="0"/>
              </a:rPr>
              <a:t>doing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form</a:t>
            </a:r>
            <a:r>
              <a:rPr lang="it-IT" dirty="0">
                <a:latin typeface="Times New Roman" panose="02020603050405020304" pitchFamily="18" charset="0"/>
                <a:cs typeface="Times New Roman" panose="02020603050405020304" pitchFamily="18" charset="0"/>
              </a:rPr>
              <a:t> learning by reading, listening, or </a:t>
            </a:r>
            <a:r>
              <a:rPr lang="it-IT" dirty="0" err="1">
                <a:latin typeface="Times New Roman" panose="02020603050405020304" pitchFamily="18" charset="0"/>
                <a:cs typeface="Times New Roman" panose="02020603050405020304" pitchFamily="18" charset="0"/>
              </a:rPr>
              <a:t>even</a:t>
            </a:r>
            <a:r>
              <a:rPr lang="it-IT" dirty="0">
                <a:latin typeface="Times New Roman" panose="02020603050405020304" pitchFamily="18" charset="0"/>
                <a:cs typeface="Times New Roman" panose="02020603050405020304" pitchFamily="18" charset="0"/>
              </a:rPr>
              <a:t> thinking […] One of </a:t>
            </a:r>
            <a:r>
              <a:rPr lang="it-IT" dirty="0" err="1">
                <a:latin typeface="Times New Roman" panose="02020603050405020304" pitchFamily="18" charset="0"/>
                <a:cs typeface="Times New Roman" panose="02020603050405020304" pitchFamily="18" charset="0"/>
              </a:rPr>
              <a:t>our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main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recommendations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engage</a:t>
            </a:r>
            <a:r>
              <a:rPr lang="it-IT" dirty="0">
                <a:latin typeface="Times New Roman" panose="02020603050405020304" pitchFamily="18" charset="0"/>
                <a:cs typeface="Times New Roman" panose="02020603050405020304" pitchFamily="18" charset="0"/>
              </a:rPr>
              <a:t> more </a:t>
            </a:r>
            <a:r>
              <a:rPr lang="it-IT" dirty="0" err="1">
                <a:latin typeface="Times New Roman" panose="02020603050405020304" pitchFamily="18" charset="0"/>
                <a:cs typeface="Times New Roman" panose="02020603050405020304" pitchFamily="18" charset="0"/>
              </a:rPr>
              <a:t>frequently</a:t>
            </a:r>
            <a:r>
              <a:rPr lang="it-IT" dirty="0">
                <a:latin typeface="Times New Roman" panose="02020603050405020304" pitchFamily="18" charset="0"/>
                <a:cs typeface="Times New Roman" panose="02020603050405020304" pitchFamily="18" charset="0"/>
              </a:rPr>
              <a:t> in </a:t>
            </a:r>
            <a:r>
              <a:rPr lang="it-IT" i="1" dirty="0" err="1">
                <a:latin typeface="Times New Roman" panose="02020603050405020304" pitchFamily="18" charset="0"/>
                <a:cs typeface="Times New Roman" panose="02020603050405020304" pitchFamily="18" charset="0"/>
              </a:rPr>
              <a:t>thoughtful</a:t>
            </a:r>
            <a:r>
              <a:rPr lang="it-IT" i="1" dirty="0">
                <a:latin typeface="Times New Roman" panose="02020603050405020304" pitchFamily="18" charset="0"/>
                <a:cs typeface="Times New Roman" panose="02020603050405020304" pitchFamily="18" charset="0"/>
              </a:rPr>
              <a:t> action </a:t>
            </a:r>
            <a:r>
              <a:rPr lang="it-IT" dirty="0">
                <a:latin typeface="Times New Roman" panose="02020603050405020304" pitchFamily="18" charset="0"/>
                <a:cs typeface="Times New Roman" panose="02020603050405020304" pitchFamily="18" charset="0"/>
              </a:rPr>
              <a:t>[…] Taking action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generate one’ (</a:t>
            </a:r>
            <a:r>
              <a:rPr lang="it-IT" dirty="0" err="1">
                <a:latin typeface="Times New Roman" panose="02020603050405020304" pitchFamily="18" charset="0"/>
                <a:cs typeface="Times New Roman" panose="02020603050405020304" pitchFamily="18" charset="0"/>
              </a:rPr>
              <a:t>Pfeffer</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Sutton</a:t>
            </a:r>
            <a:r>
              <a:rPr lang="it-IT" dirty="0">
                <a:latin typeface="Times New Roman" panose="02020603050405020304" pitchFamily="18" charset="0"/>
                <a:cs typeface="Times New Roman" panose="02020603050405020304" pitchFamily="18" charset="0"/>
              </a:rPr>
              <a:t>, 1999, p.1, added </a:t>
            </a:r>
            <a:r>
              <a:rPr lang="it-IT" dirty="0" err="1">
                <a:latin typeface="Times New Roman" panose="02020603050405020304" pitchFamily="18" charset="0"/>
                <a:cs typeface="Times New Roman" panose="02020603050405020304" pitchFamily="18" charset="0"/>
              </a:rPr>
              <a:t>emphasis</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Freccia a destra 4">
            <a:extLst>
              <a:ext uri="{FF2B5EF4-FFF2-40B4-BE49-F238E27FC236}">
                <a16:creationId xmlns:a16="http://schemas.microsoft.com/office/drawing/2014/main" id="{31D7D6E3-87E6-41E7-8A6A-41F0CBEC8CF3}"/>
              </a:ext>
            </a:extLst>
          </p:cNvPr>
          <p:cNvSpPr/>
          <p:nvPr/>
        </p:nvSpPr>
        <p:spPr>
          <a:xfrm>
            <a:off x="4295800" y="3285000"/>
            <a:ext cx="828000" cy="28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14860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view</a:t>
            </a:r>
            <a:r>
              <a:rPr lang="it-IT" dirty="0">
                <a:latin typeface="Times New Roman" panose="02020603050405020304" pitchFamily="18" charset="0"/>
                <a:cs typeface="Times New Roman" panose="02020603050405020304" pitchFamily="18" charset="0"/>
              </a:rPr>
              <a:t> of production</a:t>
            </a:r>
          </a:p>
          <a:p>
            <a:endParaRPr lang="it-IT" dirty="0"/>
          </a:p>
        </p:txBody>
      </p:sp>
      <p:sp>
        <p:nvSpPr>
          <p:cNvPr id="3" name="Segnaposto testo 2"/>
          <p:cNvSpPr>
            <a:spLocks noGrp="1"/>
          </p:cNvSpPr>
          <p:nvPr>
            <p:ph type="body" sz="quarter" idx="11"/>
          </p:nvPr>
        </p:nvSpPr>
        <p:spPr/>
        <p:txBody>
          <a:bodyPr/>
          <a:lstStyle/>
          <a:p>
            <a:r>
              <a:rPr lang="en-GB" sz="1600" dirty="0">
                <a:solidFill>
                  <a:srgbClr val="FF0000"/>
                </a:solidFill>
                <a:latin typeface="Times New Roman" panose="02020603050405020304" pitchFamily="18" charset="0"/>
                <a:cs typeface="Times New Roman" panose="02020603050405020304" pitchFamily="18" charset="0"/>
              </a:rPr>
              <a:t>Objects and processes: </a:t>
            </a:r>
            <a:r>
              <a:rPr lang="en-GB" sz="1600" dirty="0">
                <a:latin typeface="Times New Roman" panose="02020603050405020304" pitchFamily="18" charset="0"/>
                <a:cs typeface="Times New Roman" panose="02020603050405020304" pitchFamily="18" charset="0"/>
              </a:rPr>
              <a:t>‘ Two descriptions  are required for an actual entity: (a) one which is analytical of its potentiality for “objectification” in the becoming of other actual entities, and (b) another which is analytical of the process which constitutes its own becoming […] That </a:t>
            </a:r>
            <a:r>
              <a:rPr lang="en-GB" sz="1600" i="1" dirty="0">
                <a:latin typeface="Times New Roman" panose="02020603050405020304" pitchFamily="18" charset="0"/>
                <a:cs typeface="Times New Roman" panose="02020603050405020304" pitchFamily="18" charset="0"/>
              </a:rPr>
              <a:t>how</a:t>
            </a:r>
            <a:r>
              <a:rPr lang="en-GB" sz="1600" dirty="0">
                <a:latin typeface="Times New Roman" panose="02020603050405020304" pitchFamily="18" charset="0"/>
                <a:cs typeface="Times New Roman" panose="02020603050405020304" pitchFamily="18" charset="0"/>
              </a:rPr>
              <a:t> an actual entity </a:t>
            </a:r>
            <a:r>
              <a:rPr lang="en-GB" sz="1600" i="1" dirty="0">
                <a:latin typeface="Times New Roman" panose="02020603050405020304" pitchFamily="18" charset="0"/>
                <a:cs typeface="Times New Roman" panose="02020603050405020304" pitchFamily="18" charset="0"/>
              </a:rPr>
              <a:t>becomes</a:t>
            </a:r>
            <a:r>
              <a:rPr lang="en-GB" sz="1600" dirty="0">
                <a:latin typeface="Times New Roman" panose="02020603050405020304" pitchFamily="18" charset="0"/>
                <a:cs typeface="Times New Roman" panose="02020603050405020304" pitchFamily="18" charset="0"/>
              </a:rPr>
              <a:t> constitutes </a:t>
            </a:r>
            <a:r>
              <a:rPr lang="en-GB" sz="1600" i="1" dirty="0">
                <a:latin typeface="Times New Roman" panose="02020603050405020304" pitchFamily="18" charset="0"/>
                <a:cs typeface="Times New Roman" panose="02020603050405020304" pitchFamily="18" charset="0"/>
              </a:rPr>
              <a:t>what</a:t>
            </a:r>
            <a:r>
              <a:rPr lang="en-GB" sz="1600" dirty="0">
                <a:latin typeface="Times New Roman" panose="02020603050405020304" pitchFamily="18" charset="0"/>
                <a:cs typeface="Times New Roman" panose="02020603050405020304" pitchFamily="18" charset="0"/>
              </a:rPr>
              <a:t>  that actual entity  </a:t>
            </a:r>
            <a:r>
              <a:rPr lang="en-GB" sz="1600" i="1" dirty="0">
                <a:latin typeface="Times New Roman" panose="02020603050405020304" pitchFamily="18" charset="0"/>
                <a:cs typeface="Times New Roman" panose="02020603050405020304" pitchFamily="18" charset="0"/>
              </a:rPr>
              <a:t>is, </a:t>
            </a:r>
            <a:r>
              <a:rPr lang="en-GB" sz="1600" dirty="0">
                <a:latin typeface="Times New Roman" panose="02020603050405020304" pitchFamily="18" charset="0"/>
                <a:cs typeface="Times New Roman" panose="02020603050405020304" pitchFamily="18" charset="0"/>
              </a:rPr>
              <a:t>so that the two descriptions of an actual entity are not independent’ (Whitehead, 1978  [1929], p. 23)</a:t>
            </a:r>
          </a:p>
          <a:p>
            <a:endParaRPr lang="en-GB" sz="1600" dirty="0">
              <a:latin typeface="Times New Roman" panose="02020603050405020304" pitchFamily="18" charset="0"/>
              <a:cs typeface="Times New Roman" panose="02020603050405020304" pitchFamily="18" charset="0"/>
            </a:endParaRPr>
          </a:p>
          <a:p>
            <a:r>
              <a:rPr lang="en-GB" sz="1600" dirty="0">
                <a:solidFill>
                  <a:srgbClr val="FF0000"/>
                </a:solidFill>
                <a:latin typeface="Times New Roman" panose="02020603050405020304" pitchFamily="18" charset="0"/>
                <a:cs typeface="Times New Roman" panose="02020603050405020304" pitchFamily="18" charset="0"/>
              </a:rPr>
              <a:t>Production</a:t>
            </a:r>
            <a:r>
              <a:rPr lang="en-GB" sz="1600" dirty="0">
                <a:solidFill>
                  <a:srgbClr val="C00000"/>
                </a:solidFill>
                <a:latin typeface="Times New Roman" panose="02020603050405020304" pitchFamily="18" charset="0"/>
                <a:cs typeface="Times New Roman" panose="02020603050405020304" pitchFamily="18" charset="0"/>
              </a:rPr>
              <a:t>: </a:t>
            </a:r>
            <a:r>
              <a:rPr lang="it-IT" sz="1600" dirty="0">
                <a:latin typeface="Times New Roman" panose="02020603050405020304" pitchFamily="18" charset="0"/>
                <a:cs typeface="Times New Roman" panose="02020603050405020304" pitchFamily="18" charset="0"/>
              </a:rPr>
              <a:t>The </a:t>
            </a:r>
            <a:r>
              <a:rPr lang="it-IT" sz="1600" dirty="0" err="1">
                <a:latin typeface="Times New Roman" panose="02020603050405020304" pitchFamily="18" charset="0"/>
                <a:cs typeface="Times New Roman" panose="02020603050405020304" pitchFamily="18" charset="0"/>
              </a:rPr>
              <a:t>process</a:t>
            </a:r>
            <a:r>
              <a:rPr lang="it-IT" sz="1600" dirty="0">
                <a:latin typeface="Times New Roman" panose="02020603050405020304" pitchFamily="18" charset="0"/>
                <a:cs typeface="Times New Roman" panose="02020603050405020304" pitchFamily="18" charset="0"/>
              </a:rPr>
              <a:t> by </a:t>
            </a:r>
            <a:r>
              <a:rPr lang="it-IT" sz="1600" dirty="0" err="1">
                <a:latin typeface="Times New Roman" panose="02020603050405020304" pitchFamily="18" charset="0"/>
                <a:cs typeface="Times New Roman" panose="02020603050405020304" pitchFamily="18" charset="0"/>
              </a:rPr>
              <a:t>which</a:t>
            </a:r>
            <a:r>
              <a:rPr lang="it-IT" sz="1600" dirty="0">
                <a:latin typeface="Times New Roman" panose="02020603050405020304" pitchFamily="18" charset="0"/>
                <a:cs typeface="Times New Roman" panose="02020603050405020304" pitchFamily="18" charset="0"/>
              </a:rPr>
              <a:t> human or non-human </a:t>
            </a:r>
            <a:r>
              <a:rPr lang="it-IT" sz="1600" dirty="0" err="1">
                <a:latin typeface="Times New Roman" panose="02020603050405020304" pitchFamily="18" charset="0"/>
                <a:cs typeface="Times New Roman" panose="02020603050405020304" pitchFamily="18" charset="0"/>
              </a:rPr>
              <a:t>activities</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bring</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forward</a:t>
            </a:r>
            <a:r>
              <a:rPr lang="it-IT" sz="1600" dirty="0">
                <a:latin typeface="Times New Roman" panose="02020603050405020304" pitchFamily="18" charset="0"/>
                <a:cs typeface="Times New Roman" panose="02020603050405020304" pitchFamily="18" charset="0"/>
              </a:rPr>
              <a:t>’/</a:t>
            </a:r>
            <a:r>
              <a:rPr lang="it-IT" sz="1600" dirty="0" err="1">
                <a:latin typeface="Times New Roman" panose="02020603050405020304" pitchFamily="18" charset="0"/>
                <a:cs typeface="Times New Roman" panose="02020603050405020304" pitchFamily="18" charset="0"/>
              </a:rPr>
              <a:t>bring</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into</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existence</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certain</a:t>
            </a:r>
            <a:r>
              <a:rPr lang="it-IT" sz="1600" dirty="0">
                <a:latin typeface="Times New Roman" panose="02020603050405020304" pitchFamily="18" charset="0"/>
                <a:cs typeface="Times New Roman" panose="02020603050405020304" pitchFamily="18" charset="0"/>
              </a:rPr>
              <a:t> objects, </a:t>
            </a:r>
            <a:r>
              <a:rPr lang="it-IT" sz="1600" dirty="0" err="1">
                <a:latin typeface="Times New Roman" panose="02020603050405020304" pitchFamily="18" charset="0"/>
                <a:cs typeface="Times New Roman" panose="02020603050405020304" pitchFamily="18" charset="0"/>
              </a:rPr>
              <a:t>structures</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states</a:t>
            </a:r>
            <a:r>
              <a:rPr lang="it-IT" sz="1600" dirty="0">
                <a:latin typeface="Times New Roman" panose="02020603050405020304" pitchFamily="18" charset="0"/>
                <a:cs typeface="Times New Roman" panose="02020603050405020304" pitchFamily="18" charset="0"/>
              </a:rPr>
              <a:t> of the world</a:t>
            </a:r>
          </a:p>
          <a:p>
            <a:endParaRPr lang="en-GB" sz="1600" dirty="0">
              <a:latin typeface="Times New Roman" panose="02020603050405020304" pitchFamily="18" charset="0"/>
              <a:cs typeface="Times New Roman" panose="02020603050405020304" pitchFamily="18" charset="0"/>
            </a:endParaRPr>
          </a:p>
          <a:p>
            <a:r>
              <a:rPr lang="en-GB" sz="1600" dirty="0">
                <a:solidFill>
                  <a:srgbClr val="FF0000"/>
                </a:solidFill>
                <a:latin typeface="Times New Roman" panose="02020603050405020304" pitchFamily="18" charset="0"/>
                <a:cs typeface="Times New Roman" panose="02020603050405020304" pitchFamily="18" charset="0"/>
              </a:rPr>
              <a:t>The production process</a:t>
            </a:r>
            <a:r>
              <a:rPr lang="en-GB" sz="1600" dirty="0">
                <a:latin typeface="Times New Roman" panose="02020603050405020304" pitchFamily="18" charset="0"/>
                <a:cs typeface="Times New Roman" panose="02020603050405020304" pitchFamily="18" charset="0"/>
              </a:rPr>
              <a:t>: ‘The productive  activities carried out within any given productive unit consist of arrangements of tasks over time. Such  arrangements may be  represented as task networks having </a:t>
            </a:r>
            <a:r>
              <a:rPr lang="en-GB" sz="1600" i="1" dirty="0">
                <a:latin typeface="Times New Roman" panose="02020603050405020304" pitchFamily="18" charset="0"/>
                <a:cs typeface="Times New Roman" panose="02020603050405020304" pitchFamily="18" charset="0"/>
              </a:rPr>
              <a:t>terminal nodes</a:t>
            </a:r>
            <a:r>
              <a:rPr lang="en-GB" sz="1600" dirty="0">
                <a:latin typeface="Times New Roman" panose="02020603050405020304" pitchFamily="18" charset="0"/>
                <a:cs typeface="Times New Roman" panose="02020603050405020304" pitchFamily="18" charset="0"/>
              </a:rPr>
              <a:t>, or </a:t>
            </a:r>
            <a:r>
              <a:rPr lang="en-GB" sz="1600" i="1" dirty="0">
                <a:latin typeface="Times New Roman" panose="02020603050405020304" pitchFamily="18" charset="0"/>
                <a:cs typeface="Times New Roman" panose="02020603050405020304" pitchFamily="18" charset="0"/>
              </a:rPr>
              <a:t>sinks</a:t>
            </a:r>
            <a:r>
              <a:rPr lang="en-GB" sz="1600" dirty="0">
                <a:latin typeface="Times New Roman" panose="02020603050405020304" pitchFamily="18" charset="0"/>
                <a:cs typeface="Times New Roman" panose="02020603050405020304" pitchFamily="18" charset="0"/>
              </a:rPr>
              <a:t>. We shall call an </a:t>
            </a:r>
            <a:r>
              <a:rPr lang="en-GB" sz="1600" i="1" dirty="0">
                <a:latin typeface="Times New Roman" panose="02020603050405020304" pitchFamily="18" charset="0"/>
                <a:cs typeface="Times New Roman" panose="02020603050405020304" pitchFamily="18" charset="0"/>
              </a:rPr>
              <a:t>elementary process </a:t>
            </a:r>
            <a:r>
              <a:rPr lang="en-GB" sz="1600" dirty="0">
                <a:latin typeface="Times New Roman" panose="02020603050405020304" pitchFamily="18" charset="0"/>
                <a:cs typeface="Times New Roman" panose="02020603050405020304" pitchFamily="18" charset="0"/>
              </a:rPr>
              <a:t>(</a:t>
            </a:r>
            <a:r>
              <a:rPr lang="en-GB" sz="1600" dirty="0" err="1">
                <a:latin typeface="Times New Roman" panose="02020603050405020304" pitchFamily="18" charset="0"/>
                <a:cs typeface="Times New Roman" panose="02020603050405020304" pitchFamily="18" charset="0"/>
              </a:rPr>
              <a:t>e.p</a:t>
            </a:r>
            <a:r>
              <a:rPr lang="en-GB" sz="1600" dirty="0">
                <a:latin typeface="Times New Roman" panose="02020603050405020304" pitchFamily="18" charset="0"/>
                <a:cs typeface="Times New Roman" panose="02020603050405020304" pitchFamily="18" charset="0"/>
              </a:rPr>
              <a:t>.) any time arrangement of tasks operated between two consecutive terminal nodes of the same task network […] A </a:t>
            </a:r>
            <a:r>
              <a:rPr lang="en-GB" sz="1600" i="1" dirty="0">
                <a:latin typeface="Times New Roman" panose="02020603050405020304" pitchFamily="18" charset="0"/>
                <a:cs typeface="Times New Roman" panose="02020603050405020304" pitchFamily="18" charset="0"/>
              </a:rPr>
              <a:t>production process </a:t>
            </a:r>
            <a:r>
              <a:rPr lang="en-GB" sz="1600" dirty="0">
                <a:latin typeface="Times New Roman" panose="02020603050405020304" pitchFamily="18" charset="0"/>
                <a:cs typeface="Times New Roman" panose="02020603050405020304" pitchFamily="18" charset="0"/>
              </a:rPr>
              <a:t>[…] is the arrangement of </a:t>
            </a:r>
            <a:r>
              <a:rPr lang="en-GB" sz="1600" dirty="0" err="1">
                <a:latin typeface="Times New Roman" panose="02020603050405020304" pitchFamily="18" charset="0"/>
                <a:cs typeface="Times New Roman" panose="02020603050405020304" pitchFamily="18" charset="0"/>
              </a:rPr>
              <a:t>e.p.’s</a:t>
            </a:r>
            <a:r>
              <a:rPr lang="en-GB" sz="1600" dirty="0">
                <a:latin typeface="Times New Roman" panose="02020603050405020304" pitchFamily="18" charset="0"/>
                <a:cs typeface="Times New Roman" panose="02020603050405020304" pitchFamily="18" charset="0"/>
              </a:rPr>
              <a:t> operated within a productive unit during the working day’ (Scazzieri, 1993, p. 86)</a:t>
            </a:r>
          </a:p>
          <a:p>
            <a:endParaRPr lang="en-GB" sz="1600" dirty="0">
              <a:latin typeface="Times New Roman" panose="02020603050405020304" pitchFamily="18" charset="0"/>
              <a:cs typeface="Times New Roman" panose="02020603050405020304" pitchFamily="18" charset="0"/>
            </a:endParaRPr>
          </a:p>
          <a:p>
            <a:r>
              <a:rPr lang="en-GB" sz="1600" dirty="0">
                <a:solidFill>
                  <a:srgbClr val="FF0000"/>
                </a:solidFill>
                <a:latin typeface="Times New Roman" panose="02020603050405020304" pitchFamily="18" charset="0"/>
                <a:cs typeface="Times New Roman" panose="02020603050405020304" pitchFamily="18" charset="0"/>
              </a:rPr>
              <a:t>Production in process theory</a:t>
            </a:r>
            <a:r>
              <a:rPr lang="en-GB" sz="1600" dirty="0">
                <a:latin typeface="Times New Roman" panose="02020603050405020304" pitchFamily="18" charset="0"/>
                <a:cs typeface="Times New Roman" panose="02020603050405020304" pitchFamily="18" charset="0"/>
              </a:rPr>
              <a:t>: ‘ “Process theory” combines what we know about the three core activities in operations management: to design, measure and improve the conversion of inputs into outputs […] At its most basic, a “process” is the sequence of activities that turn inputs or resources into outputs (products or services) […] The conversion that takes place  is the actual transformative process within the firm. Here the inventory of materials and components turns to work-in-process (or work-in-progress) inventory as it moves from process to process until it is complete’ (</a:t>
            </a:r>
            <a:r>
              <a:rPr lang="en-GB" sz="1600" dirty="0" err="1">
                <a:latin typeface="Times New Roman" panose="02020603050405020304" pitchFamily="18" charset="0"/>
                <a:cs typeface="Times New Roman" panose="02020603050405020304" pitchFamily="18" charset="0"/>
              </a:rPr>
              <a:t>Holweg</a:t>
            </a:r>
            <a:r>
              <a:rPr lang="en-GB" sz="1600" dirty="0">
                <a:latin typeface="Times New Roman" panose="02020603050405020304" pitchFamily="18" charset="0"/>
                <a:cs typeface="Times New Roman" panose="02020603050405020304" pitchFamily="18" charset="0"/>
              </a:rPr>
              <a:t> et al., 2018, pp. 31-34)</a:t>
            </a:r>
            <a:endParaRPr lang="it-IT" sz="1600"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60908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79D2EFC1-0C28-4E7D-ADB3-BFE9DFB26292}"/>
              </a:ext>
            </a:extLst>
          </p:cNvPr>
          <p:cNvSpPr>
            <a:spLocks noGrp="1"/>
          </p:cNvSpPr>
          <p:nvPr>
            <p:ph type="body" sz="quarter" idx="11"/>
          </p:nvPr>
        </p:nvSpPr>
        <p:spPr/>
        <p:txBody>
          <a:bodyPr/>
          <a:lstStyle/>
          <a:p>
            <a:endParaRPr lang="it-IT" dirty="0"/>
          </a:p>
        </p:txBody>
      </p:sp>
      <p:sp>
        <p:nvSpPr>
          <p:cNvPr id="3" name="Segnaposto testo 2">
            <a:extLst>
              <a:ext uri="{FF2B5EF4-FFF2-40B4-BE49-F238E27FC236}">
                <a16:creationId xmlns:a16="http://schemas.microsoft.com/office/drawing/2014/main" id="{C1F5B87A-D3F9-4753-A4BE-78B7CB567204}"/>
              </a:ext>
            </a:extLst>
          </p:cNvPr>
          <p:cNvSpPr>
            <a:spLocks noGrp="1"/>
          </p:cNvSpPr>
          <p:nvPr>
            <p:ph type="body" sz="quarter" idx="12"/>
          </p:nvPr>
        </p:nvSpPr>
        <p:spPr/>
        <p:txBody>
          <a:bodyPr/>
          <a:lstStyle/>
          <a:p>
            <a:pPr marL="0" indent="0">
              <a:buNone/>
            </a:pPr>
            <a:endParaRPr lang="it-IT" dirty="0">
              <a:solidFill>
                <a:srgbClr val="C00000"/>
              </a:solidFill>
              <a:latin typeface="Times New Roman" panose="02020603050405020304" pitchFamily="18" charset="0"/>
              <a:cs typeface="Times New Roman" panose="02020603050405020304" pitchFamily="18" charset="0"/>
            </a:endParaRPr>
          </a:p>
          <a:p>
            <a:pPr marL="0" indent="0">
              <a:buNone/>
            </a:pPr>
            <a:r>
              <a:rPr lang="it-IT" dirty="0" err="1">
                <a:solidFill>
                  <a:srgbClr val="C00000"/>
                </a:solidFill>
                <a:latin typeface="Times New Roman" panose="02020603050405020304" pitchFamily="18" charset="0"/>
                <a:cs typeface="Times New Roman" panose="02020603050405020304" pitchFamily="18" charset="0"/>
              </a:rPr>
              <a:t>Tasks</a:t>
            </a:r>
            <a:r>
              <a:rPr lang="it-IT" dirty="0">
                <a:solidFill>
                  <a:srgbClr val="C00000"/>
                </a:solidFill>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 </a:t>
            </a:r>
            <a:r>
              <a:rPr lang="it-IT" dirty="0" err="1">
                <a:latin typeface="Times New Roman" panose="02020603050405020304" pitchFamily="18" charset="0"/>
                <a:cs typeface="Times New Roman" panose="02020603050405020304" pitchFamily="18" charset="0"/>
              </a:rPr>
              <a:t>completed</a:t>
            </a:r>
            <a:r>
              <a:rPr lang="it-IT" dirty="0">
                <a:latin typeface="Times New Roman" panose="02020603050405020304" pitchFamily="18" charset="0"/>
                <a:cs typeface="Times New Roman" panose="02020603050405020304" pitchFamily="18" charset="0"/>
              </a:rPr>
              <a:t> operation </a:t>
            </a:r>
            <a:r>
              <a:rPr lang="it-IT" dirty="0" err="1">
                <a:latin typeface="Times New Roman" panose="02020603050405020304" pitchFamily="18" charset="0"/>
                <a:cs typeface="Times New Roman" panose="02020603050405020304" pitchFamily="18" charset="0"/>
              </a:rPr>
              <a:t>usually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performed</a:t>
            </a:r>
            <a:r>
              <a:rPr lang="it-IT" dirty="0">
                <a:latin typeface="Times New Roman" panose="02020603050405020304" pitchFamily="18" charset="0"/>
                <a:cs typeface="Times New Roman" panose="02020603050405020304" pitchFamily="18" charset="0"/>
              </a:rPr>
              <a:t> on some </a:t>
            </a:r>
            <a:r>
              <a:rPr lang="it-IT" dirty="0" err="1">
                <a:latin typeface="Times New Roman" panose="02020603050405020304" pitchFamily="18" charset="0"/>
                <a:cs typeface="Times New Roman" panose="02020603050405020304" pitchFamily="18" charset="0"/>
              </a:rPr>
              <a:t>particular</a:t>
            </a:r>
            <a:r>
              <a:rPr lang="it-IT" dirty="0">
                <a:latin typeface="Times New Roman" panose="02020603050405020304" pitchFamily="18" charset="0"/>
                <a:cs typeface="Times New Roman" panose="02020603050405020304" pitchFamily="18" charset="0"/>
              </a:rPr>
              <a:t> object in view of a </a:t>
            </a:r>
            <a:r>
              <a:rPr lang="it-IT" dirty="0" err="1">
                <a:latin typeface="Times New Roman" panose="02020603050405020304" pitchFamily="18" charset="0"/>
                <a:cs typeface="Times New Roman" panose="02020603050405020304" pitchFamily="18" charset="0"/>
              </a:rPr>
              <a:t>particular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productive</a:t>
            </a:r>
            <a:r>
              <a:rPr lang="it-IT" dirty="0">
                <a:latin typeface="Times New Roman" panose="02020603050405020304" pitchFamily="18" charset="0"/>
                <a:cs typeface="Times New Roman" panose="02020603050405020304" pitchFamily="18" charset="0"/>
              </a:rPr>
              <a:t> purpose or set of </a:t>
            </a:r>
            <a:r>
              <a:rPr lang="it-IT" dirty="0" err="1">
                <a:latin typeface="Times New Roman" panose="02020603050405020304" pitchFamily="18" charset="0"/>
                <a:cs typeface="Times New Roman" panose="02020603050405020304" pitchFamily="18" charset="0"/>
              </a:rPr>
              <a:t>purposes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specialized</a:t>
            </a:r>
            <a:r>
              <a:rPr lang="it-IT" dirty="0">
                <a:latin typeface="Times New Roman" panose="02020603050405020304" pitchFamily="18" charset="0"/>
                <a:cs typeface="Times New Roman" panose="02020603050405020304" pitchFamily="18" charset="0"/>
              </a:rPr>
              <a:t> vs. versatile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a:t>
            </a: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a:solidFill>
                  <a:srgbClr val="C00000"/>
                </a:solidFill>
                <a:latin typeface="Times New Roman" panose="02020603050405020304" pitchFamily="18" charset="0"/>
                <a:cs typeface="Times New Roman" panose="02020603050405020304" pitchFamily="18" charset="0"/>
              </a:rPr>
              <a:t>Agents:</a:t>
            </a:r>
            <a:r>
              <a:rPr lang="it-IT" dirty="0">
                <a:latin typeface="Times New Roman" panose="02020603050405020304" pitchFamily="18" charset="0"/>
                <a:cs typeface="Times New Roman" panose="02020603050405020304" pitchFamily="18" charset="0"/>
              </a:rPr>
              <a:t> Human, </a:t>
            </a:r>
            <a:r>
              <a:rPr lang="it-IT" dirty="0" err="1">
                <a:latin typeface="Times New Roman" panose="02020603050405020304" pitchFamily="18" charset="0"/>
                <a:cs typeface="Times New Roman" panose="02020603050405020304" pitchFamily="18" charset="0"/>
              </a:rPr>
              <a:t>machines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biological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catalysts</a:t>
            </a:r>
            <a:r>
              <a:rPr lang="it-IT" dirty="0">
                <a:latin typeface="Times New Roman" panose="02020603050405020304" pitchFamily="18" charset="0"/>
                <a:cs typeface="Times New Roman" panose="02020603050405020304" pitchFamily="18" charset="0"/>
              </a:rPr>
              <a:t> performing a </a:t>
            </a:r>
            <a:r>
              <a:rPr lang="it-IT" dirty="0" err="1">
                <a:latin typeface="Times New Roman" panose="02020603050405020304" pitchFamily="18" charset="0"/>
                <a:cs typeface="Times New Roman" panose="02020603050405020304" pitchFamily="18" charset="0"/>
              </a:rPr>
              <a:t>particular</a:t>
            </a:r>
            <a:r>
              <a:rPr lang="it-IT" dirty="0">
                <a:latin typeface="Times New Roman" panose="02020603050405020304" pitchFamily="18" charset="0"/>
                <a:cs typeface="Times New Roman" panose="02020603050405020304" pitchFamily="18" charset="0"/>
              </a:rPr>
              <a:t> task or set of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in a production </a:t>
            </a:r>
            <a:r>
              <a:rPr lang="it-IT" dirty="0" err="1">
                <a:latin typeface="Times New Roman" panose="02020603050405020304" pitchFamily="18" charset="0"/>
                <a:cs typeface="Times New Roman" panose="02020603050405020304" pitchFamily="18" charset="0"/>
              </a:rPr>
              <a:t>process</a:t>
            </a:r>
            <a:endParaRPr lang="it-IT"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err="1">
                <a:solidFill>
                  <a:srgbClr val="C00000"/>
                </a:solidFill>
                <a:latin typeface="Times New Roman" panose="02020603050405020304" pitchFamily="18" charset="0"/>
                <a:cs typeface="Times New Roman" panose="02020603050405020304" pitchFamily="18" charset="0"/>
              </a:rPr>
              <a:t>Transformations</a:t>
            </a:r>
            <a:r>
              <a:rPr lang="it-IT" dirty="0">
                <a:solidFill>
                  <a:srgbClr val="C00000"/>
                </a:solidFill>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conversion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leading</a:t>
            </a:r>
            <a:r>
              <a:rPr lang="it-IT" dirty="0">
                <a:latin typeface="Times New Roman" panose="02020603050405020304" pitchFamily="18" charset="0"/>
                <a:cs typeface="Times New Roman" panose="02020603050405020304" pitchFamily="18" charset="0"/>
              </a:rPr>
              <a:t> from one state of the world to </a:t>
            </a:r>
            <a:r>
              <a:rPr lang="it-IT" dirty="0" err="1">
                <a:latin typeface="Times New Roman" panose="02020603050405020304" pitchFamily="18" charset="0"/>
                <a:cs typeface="Times New Roman" panose="02020603050405020304" pitchFamily="18" charset="0"/>
              </a:rPr>
              <a:t>another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 result of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performed</a:t>
            </a:r>
            <a:r>
              <a:rPr lang="it-IT" dirty="0">
                <a:latin typeface="Times New Roman" panose="02020603050405020304" pitchFamily="18" charset="0"/>
                <a:cs typeface="Times New Roman" panose="02020603050405020304" pitchFamily="18" charset="0"/>
              </a:rPr>
              <a:t> by agents</a:t>
            </a:r>
          </a:p>
        </p:txBody>
      </p:sp>
      <p:sp>
        <p:nvSpPr>
          <p:cNvPr id="4" name="Segnaposto testo 3">
            <a:extLst>
              <a:ext uri="{FF2B5EF4-FFF2-40B4-BE49-F238E27FC236}">
                <a16:creationId xmlns:a16="http://schemas.microsoft.com/office/drawing/2014/main" id="{9023ED8D-C7F8-4F66-951D-E54379891A50}"/>
              </a:ext>
            </a:extLst>
          </p:cNvPr>
          <p:cNvSpPr>
            <a:spLocks noGrp="1"/>
          </p:cNvSpPr>
          <p:nvPr>
            <p:ph type="body" sz="quarter" idx="10"/>
          </p:nvPr>
        </p:nvSpPr>
        <p:spPr/>
        <p:txBody>
          <a:bodyPr/>
          <a:lstStyle/>
          <a:p>
            <a:r>
              <a:rPr lang="it-IT" dirty="0" err="1">
                <a:latin typeface="Times New Roman" panose="02020603050405020304" pitchFamily="18" charset="0"/>
                <a:cs typeface="Times New Roman" panose="02020603050405020304" pitchFamily="18" charset="0"/>
              </a:rPr>
              <a:t>Elements</a:t>
            </a:r>
            <a:r>
              <a:rPr lang="it-IT" dirty="0">
                <a:latin typeface="Times New Roman" panose="02020603050405020304" pitchFamily="18" charset="0"/>
                <a:cs typeface="Times New Roman" panose="02020603050405020304" pitchFamily="18" charset="0"/>
              </a:rPr>
              <a:t> of production: </a:t>
            </a:r>
            <a:r>
              <a:rPr lang="it-IT" dirty="0" err="1">
                <a:latin typeface="Times New Roman" panose="02020603050405020304" pitchFamily="18" charset="0"/>
                <a:cs typeface="Times New Roman" panose="02020603050405020304" pitchFamily="18" charset="0"/>
              </a:rPr>
              <a:t>tasks</a:t>
            </a:r>
            <a:r>
              <a:rPr lang="it-IT" dirty="0">
                <a:latin typeface="Times New Roman" panose="02020603050405020304" pitchFamily="18" charset="0"/>
                <a:cs typeface="Times New Roman" panose="02020603050405020304" pitchFamily="18" charset="0"/>
              </a:rPr>
              <a:t>, agents and </a:t>
            </a:r>
            <a:r>
              <a:rPr lang="it-IT" dirty="0" err="1">
                <a:latin typeface="Times New Roman" panose="02020603050405020304" pitchFamily="18" charset="0"/>
                <a:cs typeface="Times New Roman" panose="02020603050405020304" pitchFamily="18" charset="0"/>
              </a:rPr>
              <a:t>transformations</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77076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Dynamics of production: </a:t>
            </a:r>
            <a:r>
              <a:rPr lang="it-IT" dirty="0" err="1">
                <a:latin typeface="Times New Roman" panose="02020603050405020304" pitchFamily="18" charset="0"/>
                <a:cs typeface="Times New Roman" panose="02020603050405020304" pitchFamily="18" charset="0"/>
              </a:rPr>
              <a:t>sequentiality</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boundedness</a:t>
            </a:r>
            <a:endParaRPr lang="it-IT" dirty="0">
              <a:latin typeface="Times New Roman" panose="02020603050405020304" pitchFamily="18" charset="0"/>
              <a:cs typeface="Times New Roman" panose="02020603050405020304" pitchFamily="18" charset="0"/>
            </a:endParaRPr>
          </a:p>
          <a:p>
            <a:endParaRPr lang="it-IT" dirty="0"/>
          </a:p>
        </p:txBody>
      </p:sp>
      <p:sp>
        <p:nvSpPr>
          <p:cNvPr id="3" name="Segnaposto testo 2"/>
          <p:cNvSpPr>
            <a:spLocks noGrp="1"/>
          </p:cNvSpPr>
          <p:nvPr>
            <p:ph type="body" sz="quarter" idx="11"/>
          </p:nvPr>
        </p:nvSpPr>
        <p:spPr/>
        <p:txBody>
          <a:bodyPr/>
          <a:lstStyle/>
          <a:p>
            <a:endParaRPr lang="it-IT" dirty="0">
              <a:solidFill>
                <a:srgbClr val="C00000"/>
              </a:solidFill>
              <a:latin typeface="Times New Roman" panose="02020603050405020304" pitchFamily="18" charset="0"/>
              <a:cs typeface="Times New Roman" panose="02020603050405020304" pitchFamily="18" charset="0"/>
            </a:endParaRPr>
          </a:p>
          <a:p>
            <a:r>
              <a:rPr lang="it-IT" dirty="0" err="1">
                <a:solidFill>
                  <a:srgbClr val="C00000"/>
                </a:solidFill>
                <a:latin typeface="Times New Roman" panose="02020603050405020304" pitchFamily="18" charset="0"/>
                <a:cs typeface="Times New Roman" panose="02020603050405020304" pitchFamily="18" charset="0"/>
              </a:rPr>
              <a:t>Sequentiality</a:t>
            </a:r>
            <a:r>
              <a:rPr lang="it-IT" dirty="0">
                <a:solidFill>
                  <a:srgbClr val="C00000"/>
                </a:solidFill>
                <a:latin typeface="Times New Roman" panose="02020603050405020304" pitchFamily="18" charset="0"/>
                <a:cs typeface="Times New Roman" panose="02020603050405020304" pitchFamily="18" charset="0"/>
              </a:rPr>
              <a:t>:</a:t>
            </a:r>
            <a:r>
              <a:rPr lang="it-IT" dirty="0">
                <a:latin typeface="Times New Roman" panose="02020603050405020304" pitchFamily="18" charset="0"/>
                <a:cs typeface="Times New Roman" panose="02020603050405020304" pitchFamily="18" charset="0"/>
              </a:rPr>
              <a:t> ‘At whatever point </a:t>
            </a:r>
            <a:r>
              <a:rPr lang="it-IT" dirty="0" err="1">
                <a:latin typeface="Times New Roman" panose="02020603050405020304" pitchFamily="18" charset="0"/>
                <a:cs typeface="Times New Roman" panose="02020603050405020304" pitchFamily="18" charset="0"/>
              </a:rPr>
              <a:t>we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cut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through</a:t>
            </a:r>
            <a:r>
              <a:rPr lang="it-IT" dirty="0">
                <a:latin typeface="Times New Roman" panose="02020603050405020304" pitchFamily="18" charset="0"/>
                <a:cs typeface="Times New Roman" panose="02020603050405020304" pitchFamily="18" charset="0"/>
              </a:rPr>
              <a:t> a [production]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the relationship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two</a:t>
            </a:r>
            <a:r>
              <a:rPr lang="it-IT" dirty="0">
                <a:latin typeface="Times New Roman" panose="02020603050405020304" pitchFamily="18" charset="0"/>
                <a:cs typeface="Times New Roman" panose="02020603050405020304" pitchFamily="18" charset="0"/>
              </a:rPr>
              <a:t> points (or «</a:t>
            </a:r>
            <a:r>
              <a:rPr lang="it-IT" dirty="0" err="1">
                <a:latin typeface="Times New Roman" panose="02020603050405020304" pitchFamily="18" charset="0"/>
                <a:cs typeface="Times New Roman" panose="02020603050405020304" pitchFamily="18" charset="0"/>
              </a:rPr>
              <a:t>stages</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unidirectional</a:t>
            </a:r>
            <a:r>
              <a:rPr lang="it-IT" dirty="0">
                <a:latin typeface="Times New Roman" panose="02020603050405020304" pitchFamily="18" charset="0"/>
                <a:cs typeface="Times New Roman" panose="02020603050405020304" pitchFamily="18" charset="0"/>
              </a:rPr>
              <a:t>. A switching in time of </a:t>
            </a:r>
            <a:r>
              <a:rPr lang="it-IT" dirty="0" err="1">
                <a:latin typeface="Times New Roman" panose="02020603050405020304" pitchFamily="18" charset="0"/>
                <a:cs typeface="Times New Roman" panose="02020603050405020304" pitchFamily="18" charset="0"/>
              </a:rPr>
              <a:t>these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stages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 change in the «</a:t>
            </a:r>
            <a:r>
              <a:rPr lang="it-IT" dirty="0" err="1">
                <a:latin typeface="Times New Roman" panose="02020603050405020304" pitchFamily="18" charset="0"/>
                <a:cs typeface="Times New Roman" panose="02020603050405020304" pitchFamily="18" charset="0"/>
              </a:rPr>
              <a:t>sequential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ordering</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these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stages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not</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possible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unless</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identity</a:t>
            </a:r>
            <a:r>
              <a:rPr lang="it-IT" dirty="0">
                <a:latin typeface="Times New Roman" panose="02020603050405020304" pitchFamily="18" charset="0"/>
                <a:cs typeface="Times New Roman" panose="02020603050405020304" pitchFamily="18" charset="0"/>
              </a:rPr>
              <a:t> of a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changed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Landesmann</a:t>
            </a:r>
            <a:r>
              <a:rPr lang="it-IT" dirty="0">
                <a:latin typeface="Times New Roman" panose="02020603050405020304" pitchFamily="18" charset="0"/>
                <a:cs typeface="Times New Roman" panose="02020603050405020304" pitchFamily="18" charset="0"/>
              </a:rPr>
              <a:t> and Scazzieri, 1996,p. 192)</a:t>
            </a:r>
          </a:p>
          <a:p>
            <a:endParaRPr lang="it-IT" dirty="0">
              <a:latin typeface="Times New Roman" panose="02020603050405020304" pitchFamily="18" charset="0"/>
              <a:cs typeface="Times New Roman" panose="02020603050405020304" pitchFamily="18" charset="0"/>
            </a:endParaRPr>
          </a:p>
          <a:p>
            <a:r>
              <a:rPr lang="it-IT" dirty="0" err="1">
                <a:solidFill>
                  <a:srgbClr val="C00000"/>
                </a:solidFill>
                <a:latin typeface="Times New Roman" panose="02020603050405020304" pitchFamily="18" charset="0"/>
                <a:cs typeface="Times New Roman" panose="02020603050405020304" pitchFamily="18" charset="0"/>
              </a:rPr>
              <a:t>Boundedness</a:t>
            </a:r>
            <a:r>
              <a:rPr lang="it-IT" dirty="0">
                <a:solidFill>
                  <a:srgbClr val="C00000"/>
                </a:solidFill>
                <a:latin typeface="Times New Roman" panose="02020603050405020304" pitchFamily="18" charset="0"/>
                <a:cs typeface="Times New Roman" panose="02020603050405020304" pitchFamily="18" charset="0"/>
              </a:rPr>
              <a:t>:</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analytical</a:t>
            </a:r>
            <a:r>
              <a:rPr lang="it-IT" dirty="0">
                <a:latin typeface="Times New Roman" panose="02020603050405020304" pitchFamily="18" charset="0"/>
                <a:cs typeface="Times New Roman" panose="02020603050405020304" pitchFamily="18" charset="0"/>
              </a:rPr>
              <a:t> description [of a production </a:t>
            </a:r>
            <a:r>
              <a:rPr lang="it-IT" dirty="0" err="1">
                <a:latin typeface="Times New Roman" panose="02020603050405020304" pitchFamily="18" charset="0"/>
                <a:cs typeface="Times New Roman" panose="02020603050405020304" pitchFamily="18" charset="0"/>
              </a:rPr>
              <a:t>process</a:t>
            </a:r>
            <a:r>
              <a:rPr lang="it-IT" dirty="0">
                <a:latin typeface="Times New Roman" panose="02020603050405020304" pitchFamily="18" charset="0"/>
                <a:cs typeface="Times New Roman" panose="02020603050405020304" pitchFamily="18" charset="0"/>
              </a:rPr>
              <a:t>] must always include the </a:t>
            </a:r>
            <a:r>
              <a:rPr lang="it-IT" dirty="0" err="1">
                <a:latin typeface="Times New Roman" panose="02020603050405020304" pitchFamily="18" charset="0"/>
                <a:cs typeface="Times New Roman" panose="02020603050405020304" pitchFamily="18" charset="0"/>
              </a:rPr>
              <a:t>specification</a:t>
            </a:r>
            <a:r>
              <a:rPr lang="it-IT" dirty="0">
                <a:latin typeface="Times New Roman" panose="02020603050405020304" pitchFamily="18" charset="0"/>
                <a:cs typeface="Times New Roman" panose="02020603050405020304" pitchFamily="18" charset="0"/>
              </a:rPr>
              <a:t> of an </a:t>
            </a:r>
            <a:r>
              <a:rPr lang="it-IT" dirty="0" err="1">
                <a:latin typeface="Times New Roman" panose="02020603050405020304" pitchFamily="18" charset="0"/>
                <a:cs typeface="Times New Roman" panose="02020603050405020304" pitchFamily="18" charset="0"/>
              </a:rPr>
              <a:t>initial</a:t>
            </a:r>
            <a:r>
              <a:rPr lang="it-IT" dirty="0">
                <a:latin typeface="Times New Roman" panose="02020603050405020304" pitchFamily="18" charset="0"/>
                <a:cs typeface="Times New Roman" panose="02020603050405020304" pitchFamily="18" charset="0"/>
              </a:rPr>
              <a:t> and a </a:t>
            </a:r>
            <a:r>
              <a:rPr lang="it-IT" dirty="0" err="1">
                <a:latin typeface="Times New Roman" panose="02020603050405020304" pitchFamily="18" charset="0"/>
                <a:cs typeface="Times New Roman" panose="02020603050405020304" pitchFamily="18" charset="0"/>
              </a:rPr>
              <a:t>final</a:t>
            </a:r>
            <a:r>
              <a:rPr lang="it-IT" dirty="0">
                <a:latin typeface="Times New Roman" panose="02020603050405020304" pitchFamily="18" charset="0"/>
                <a:cs typeface="Times New Roman" panose="02020603050405020304" pitchFamily="18" charset="0"/>
              </a:rPr>
              <a:t> stage’ (</a:t>
            </a:r>
            <a:r>
              <a:rPr lang="it-IT" dirty="0" err="1">
                <a:latin typeface="Times New Roman" panose="02020603050405020304" pitchFamily="18" charset="0"/>
                <a:cs typeface="Times New Roman" panose="02020603050405020304" pitchFamily="18" charset="0"/>
              </a:rPr>
              <a:t>Landesmann</a:t>
            </a:r>
            <a:r>
              <a:rPr lang="it-IT" dirty="0">
                <a:latin typeface="Times New Roman" panose="02020603050405020304" pitchFamily="18" charset="0"/>
                <a:cs typeface="Times New Roman" panose="02020603050405020304" pitchFamily="18" charset="0"/>
              </a:rPr>
              <a:t> and Scazzieri, 1996, p. 193)</a:t>
            </a:r>
          </a:p>
        </p:txBody>
      </p:sp>
    </p:spTree>
    <p:extLst>
      <p:ext uri="{BB962C8B-B14F-4D97-AF65-F5344CB8AC3E}">
        <p14:creationId xmlns:p14="http://schemas.microsoft.com/office/powerpoint/2010/main" val="413792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22F0751-01C5-4CAC-8E84-4AB69BC5AFFC}"/>
              </a:ext>
            </a:extLst>
          </p:cNvPr>
          <p:cNvSpPr>
            <a:spLocks noGrp="1"/>
          </p:cNvSpPr>
          <p:nvPr>
            <p:ph type="body" sz="quarter" idx="10"/>
          </p:nvPr>
        </p:nvSpPr>
        <p:spPr/>
        <p:txBody>
          <a:bodyPr/>
          <a:lstStyle/>
          <a:p>
            <a:r>
              <a:rPr lang="it-IT" dirty="0">
                <a:latin typeface="Times New Roman" panose="02020603050405020304" pitchFamily="18" charset="0"/>
                <a:cs typeface="Times New Roman" panose="02020603050405020304" pitchFamily="18" charset="0"/>
              </a:rPr>
              <a:t>From production </a:t>
            </a:r>
            <a:r>
              <a:rPr lang="it-IT" dirty="0" err="1">
                <a:latin typeface="Times New Roman" panose="02020603050405020304" pitchFamily="18" charset="0"/>
                <a:cs typeface="Times New Roman" panose="02020603050405020304" pitchFamily="18" charset="0"/>
              </a:rPr>
              <a:t>processes</a:t>
            </a:r>
            <a:r>
              <a:rPr lang="it-IT" dirty="0">
                <a:latin typeface="Times New Roman" panose="02020603050405020304" pitchFamily="18" charset="0"/>
                <a:cs typeface="Times New Roman" panose="02020603050405020304" pitchFamily="18" charset="0"/>
              </a:rPr>
              <a:t> to the production system</a:t>
            </a:r>
          </a:p>
        </p:txBody>
      </p:sp>
      <p:sp>
        <p:nvSpPr>
          <p:cNvPr id="3" name="Segnaposto testo 2">
            <a:extLst>
              <a:ext uri="{FF2B5EF4-FFF2-40B4-BE49-F238E27FC236}">
                <a16:creationId xmlns:a16="http://schemas.microsoft.com/office/drawing/2014/main" id="{4215936A-A535-42CC-AE3F-2CBB5F17AF2B}"/>
              </a:ext>
            </a:extLst>
          </p:cNvPr>
          <p:cNvSpPr>
            <a:spLocks noGrp="1"/>
          </p:cNvSpPr>
          <p:nvPr>
            <p:ph type="body" sz="quarter" idx="11"/>
          </p:nvPr>
        </p:nvSpPr>
        <p:spPr>
          <a:xfrm>
            <a:off x="407368" y="990568"/>
            <a:ext cx="11233149" cy="4608413"/>
          </a:xfrm>
        </p:spPr>
        <p:txBody>
          <a:bodyPr/>
          <a:lstStyle/>
          <a:p>
            <a:r>
              <a:rPr lang="it-IT" dirty="0" err="1">
                <a:solidFill>
                  <a:srgbClr val="FF0000"/>
                </a:solidFill>
                <a:latin typeface="Times New Roman" panose="02020603050405020304" pitchFamily="18" charset="0"/>
                <a:cs typeface="Times New Roman" panose="02020603050405020304" pitchFamily="18" charset="0"/>
              </a:rPr>
              <a:t>Complexity</a:t>
            </a:r>
            <a:r>
              <a:rPr lang="it-IT" dirty="0">
                <a:solidFill>
                  <a:srgbClr val="FF0000"/>
                </a:solidFill>
                <a:latin typeface="Times New Roman" panose="02020603050405020304" pitchFamily="18" charset="0"/>
                <a:cs typeface="Times New Roman" panose="02020603050405020304" pitchFamily="18" charset="0"/>
              </a:rPr>
              <a:t>: </a:t>
            </a:r>
          </a:p>
          <a:p>
            <a:endParaRPr lang="en-US" dirty="0"/>
          </a:p>
          <a:p>
            <a:r>
              <a:rPr lang="en-US" dirty="0">
                <a:latin typeface="Times New Roman" panose="02020603050405020304" pitchFamily="18" charset="0"/>
                <a:cs typeface="Times New Roman" panose="02020603050405020304" pitchFamily="18" charset="0"/>
              </a:rPr>
              <a:t>‘by  a  complex  system I  mean one made up of a large number of parts that interact in a </a:t>
            </a:r>
            <a:r>
              <a:rPr lang="en-US" dirty="0" err="1">
                <a:latin typeface="Times New Roman" panose="02020603050405020304" pitchFamily="18" charset="0"/>
                <a:cs typeface="Times New Roman" panose="02020603050405020304" pitchFamily="18" charset="0"/>
              </a:rPr>
              <a:t>nonsimple</a:t>
            </a:r>
            <a:r>
              <a:rPr lang="en-US" dirty="0">
                <a:latin typeface="Times New Roman" panose="02020603050405020304" pitchFamily="18" charset="0"/>
                <a:cs typeface="Times New Roman" panose="02020603050405020304" pitchFamily="18" charset="0"/>
              </a:rPr>
              <a:t> way. In such systems, the whole is more than the sum of the parts, not in an ultimate, metaphysical sense, but in the important pragmatic sense that, given the properties of the parts and the laws of their interaction, it is not a trivial matter to infer the properties of  the whole’ (Simon, 1962, p. 468) </a:t>
            </a:r>
          </a:p>
          <a:p>
            <a:endParaRPr lang="en-US" dirty="0">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Near decomposability:</a:t>
            </a:r>
          </a:p>
          <a:p>
            <a:r>
              <a:rPr lang="en-US"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At least some kinds of hierarchic systems can be approximated successfully as nearly decomposable systems. The main theoretical findings from the approach can be summed up in two propositions:(a) in a nearly decomposable system, the short- run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each of the component subsystems is approximately independent of the short-run be- </a:t>
            </a:r>
            <a:r>
              <a:rPr lang="en-GB" dirty="0" err="1">
                <a:latin typeface="Times New Roman" panose="02020603050405020304" pitchFamily="18" charset="0"/>
                <a:cs typeface="Times New Roman" panose="02020603050405020304" pitchFamily="18" charset="0"/>
              </a:rPr>
              <a:t>havior</a:t>
            </a:r>
            <a:r>
              <a:rPr lang="en-GB" dirty="0">
                <a:latin typeface="Times New Roman" panose="02020603050405020304" pitchFamily="18" charset="0"/>
                <a:cs typeface="Times New Roman" panose="02020603050405020304" pitchFamily="18" charset="0"/>
              </a:rPr>
              <a:t> of the other components; (b) in the long run, the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any one of the components depends in only an aggregate way on the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the other component’ (Simon, 1962, p. 474)</a:t>
            </a:r>
            <a:endParaRPr lang="en-US" dirty="0">
              <a:latin typeface="Times New Roman" panose="02020603050405020304" pitchFamily="18" charset="0"/>
              <a:cs typeface="Times New Roman" panose="02020603050405020304" pitchFamily="18" charset="0"/>
            </a:endParaRPr>
          </a:p>
          <a:p>
            <a:endParaRPr lang="it-IT" dirty="0">
              <a:solidFill>
                <a:srgbClr val="C00000"/>
              </a:solidFill>
              <a:latin typeface="Times New Roman" panose="02020603050405020304" pitchFamily="18" charset="0"/>
              <a:cs typeface="Times New Roman" panose="02020603050405020304" pitchFamily="18" charset="0"/>
            </a:endParaRPr>
          </a:p>
          <a:p>
            <a:endParaRPr lang="it-IT"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8697493"/>
      </p:ext>
    </p:extLst>
  </p:cSld>
  <p:clrMapOvr>
    <a:masterClrMapping/>
  </p:clrMapOvr>
</p:sld>
</file>

<file path=ppt/theme/theme1.xml><?xml version="1.0" encoding="utf-8"?>
<a:theme xmlns:a="http://schemas.openxmlformats.org/drawingml/2006/main" name="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EEECE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1546</TotalTime>
  <Words>3645</Words>
  <Application>Microsoft Office PowerPoint</Application>
  <PresentationFormat>Widescreen</PresentationFormat>
  <Paragraphs>240</Paragraphs>
  <Slides>25</Slides>
  <Notes>0</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25</vt:i4>
      </vt:variant>
    </vt:vector>
  </HeadingPairs>
  <TitlesOfParts>
    <vt:vector size="34" baseType="lpstr">
      <vt:lpstr>Arial</vt:lpstr>
      <vt:lpstr>Calibri</vt:lpstr>
      <vt:lpstr>Century Gothic</vt:lpstr>
      <vt:lpstr>Times New Roman</vt:lpstr>
      <vt:lpstr>Verdana</vt:lpstr>
      <vt:lpstr>Wingdings</vt:lpstr>
      <vt:lpstr>COPERTINA</vt:lpstr>
      <vt:lpstr>DIAPOSITIVE</vt:lpstr>
      <vt:lpstr>CHIUSURA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Roberto Scazzieri</cp:lastModifiedBy>
  <cp:revision>163</cp:revision>
  <cp:lastPrinted>2018-10-17T17:32:43Z</cp:lastPrinted>
  <dcterms:created xsi:type="dcterms:W3CDTF">2017-11-13T10:11:35Z</dcterms:created>
  <dcterms:modified xsi:type="dcterms:W3CDTF">2018-11-07T20:31:12Z</dcterms:modified>
</cp:coreProperties>
</file>